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9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4" r:id="rId3"/>
    <p:sldId id="302" r:id="rId4"/>
    <p:sldId id="328" r:id="rId5"/>
    <p:sldId id="358" r:id="rId6"/>
    <p:sldId id="350" r:id="rId7"/>
    <p:sldId id="352" r:id="rId8"/>
    <p:sldId id="375" r:id="rId9"/>
    <p:sldId id="376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54" r:id="rId22"/>
    <p:sldId id="377" r:id="rId23"/>
    <p:sldId id="355" r:id="rId24"/>
    <p:sldId id="378" r:id="rId25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il Narassiguin" initials="AN [4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9D3F2"/>
    <a:srgbClr val="F9DDF8"/>
    <a:srgbClr val="F7CFF4"/>
    <a:srgbClr val="F9FFDD"/>
    <a:srgbClr val="F1FFAB"/>
    <a:srgbClr val="FFFF8F"/>
    <a:srgbClr val="F1FDF5"/>
    <a:srgbClr val="DDF9DF"/>
    <a:srgbClr val="87F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8563" autoAdjust="0"/>
  </p:normalViewPr>
  <p:slideViewPr>
    <p:cSldViewPr snapToGrid="0">
      <p:cViewPr varScale="1">
        <p:scale>
          <a:sx n="64" d="100"/>
          <a:sy n="64" d="100"/>
        </p:scale>
        <p:origin x="1000" y="176"/>
      </p:cViewPr>
      <p:guideLst>
        <p:guide orient="horz" pos="2160"/>
        <p:guide pos="2381"/>
      </p:guideLst>
    </p:cSldViewPr>
  </p:slideViewPr>
  <p:outlineViewPr>
    <p:cViewPr>
      <p:scale>
        <a:sx n="33" d="100"/>
        <a:sy n="33" d="100"/>
      </p:scale>
      <p:origin x="0" y="4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2515" y="-72"/>
      </p:cViewPr>
      <p:guideLst>
        <p:guide orient="horz" pos="3126"/>
        <p:guide pos="214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5" Type="http://schemas.openxmlformats.org/officeDocument/2006/relationships/image" Target="../media/image21.emf"/><Relationship Id="rId4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5" Type="http://schemas.openxmlformats.org/officeDocument/2006/relationships/image" Target="../media/image21.emf"/><Relationship Id="rId4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/>
            </a:lvl1pPr>
          </a:lstStyle>
          <a:p>
            <a:fld id="{10D3AB84-27DA-D844-A206-84FCFC032775}" type="datetimeFigureOut">
              <a:rPr lang="en-US"/>
              <a:pPr/>
              <a:t>2/14/22</a:t>
            </a:fld>
            <a:endParaRPr lang="en-US"/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/>
            </a:lvl1pPr>
          </a:lstStyle>
          <a:p>
            <a:fld id="{81BB47F6-D4B8-EE43-89B0-7730F1B2D9E0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9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Calibri" charset="0"/>
              </a:defRPr>
            </a:lvl1pPr>
          </a:lstStyle>
          <a:p>
            <a:fld id="{7E8B41C0-9E19-9346-A8C9-302AD041D31B}" type="datetimeFigureOut">
              <a:rPr lang="fr-FR"/>
              <a:pPr/>
              <a:t>14/02/2022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Calibri" charset="0"/>
              </a:defRPr>
            </a:lvl1pPr>
          </a:lstStyle>
          <a:p>
            <a:fld id="{1EF5C487-2576-AE4C-9752-4BFD26C30C7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049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 dirty="0"/>
              <a:t>L’apprentissage automatique intervient dans</a:t>
            </a:r>
            <a:r>
              <a:rPr lang="fr-FR" baseline="0" dirty="0"/>
              <a:t> le processus de prise de décision.</a:t>
            </a:r>
          </a:p>
          <a:p>
            <a:pPr eaLnBrk="1" hangingPunct="1">
              <a:spcBef>
                <a:spcPct val="0"/>
              </a:spcBef>
            </a:pPr>
            <a:r>
              <a:rPr lang="fr-FR" baseline="0" dirty="0"/>
              <a:t>Par exemple, on voudrait savoir si oui ou non cette tâche correspond à un cancer.</a:t>
            </a:r>
          </a:p>
          <a:p>
            <a:pPr eaLnBrk="1" hangingPunct="1">
              <a:spcBef>
                <a:spcPct val="0"/>
              </a:spcBef>
            </a:pPr>
            <a:endParaRPr lang="fr-FR" baseline="0" dirty="0"/>
          </a:p>
          <a:p>
            <a:pPr eaLnBrk="1" hangingPunct="1">
              <a:spcBef>
                <a:spcPct val="0"/>
              </a:spcBef>
            </a:pPr>
            <a:endParaRPr lang="fr-FR" baseline="0" dirty="0"/>
          </a:p>
          <a:p>
            <a:r>
              <a:rPr lang="fr-FR" dirty="0"/>
              <a:t>En réalité</a:t>
            </a:r>
            <a:r>
              <a:rPr lang="fr-FR" baseline="0" dirty="0"/>
              <a:t> sur des forums électroniques spécialisés, plusieurs personnes partagent des photos de leurs tâches de peau, en se demandant si oui ou non il s’agit d’un cancer.</a:t>
            </a:r>
          </a:p>
          <a:p>
            <a:r>
              <a:rPr lang="fr-FR" baseline="0" dirty="0"/>
              <a:t>Face aux milliers photos disponibles, un médecin expert du domaine, labélise un nombre fini de photos, </a:t>
            </a:r>
            <a:r>
              <a:rPr lang="fr-FR" baseline="0" dirty="0" err="1"/>
              <a:t>c-a-d</a:t>
            </a:r>
            <a:r>
              <a:rPr lang="fr-FR" baseline="0" dirty="0"/>
              <a:t>, il examine et affecte à ce sous ensemble de photos la classe + s’il s’agit d’un cancer ou la classe – sinon.</a:t>
            </a:r>
          </a:p>
          <a:p>
            <a:endParaRPr lang="fr-FR" dirty="0"/>
          </a:p>
          <a:p>
            <a:pPr eaLnBrk="1" hangingPunct="1">
              <a:spcBef>
                <a:spcPct val="0"/>
              </a:spcBef>
            </a:pPr>
            <a:endParaRPr lang="fr-FR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2F9C69-2284-4D91-ABA1-44E6F40A82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5118D-6EF8-2248-8C01-0C0B7C200504}" type="slidenum">
              <a:rPr lang="fr-CA">
                <a:latin typeface="Arial" pitchFamily="-109" charset="0"/>
              </a:rPr>
              <a:pPr/>
              <a:t>4</a:t>
            </a:fld>
            <a:endParaRPr lang="fr-CA">
              <a:latin typeface="Arial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Arial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0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5118D-6EF8-2248-8C01-0C0B7C200504}" type="slidenum">
              <a:rPr lang="fr-CA">
                <a:latin typeface="Arial" pitchFamily="-109" charset="0"/>
              </a:rPr>
              <a:pPr/>
              <a:t>6</a:t>
            </a:fld>
            <a:endParaRPr lang="fr-CA">
              <a:latin typeface="Arial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Arial" pitchFamily="-109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0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" b="288"/>
          <a:stretch/>
        </p:blipFill>
        <p:spPr>
          <a:xfrm>
            <a:off x="-33282" y="-9000"/>
            <a:ext cx="9210564" cy="687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649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144000" cy="1008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184A7C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86" y="25649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39750" y="38909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6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Drag picture to placeholder or click icon to add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CF7-DDD2-4E8A-8155-144D99CB012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4A356-5FC5-4016-A49F-FBDBD9DCAC6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3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010A-E946-449D-A24D-4546B4E0DFE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17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4896544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chemeClr val="tx1"/>
                </a:solidFill>
              </a:defRPr>
            </a:lvl1pPr>
            <a:lvl2pPr marL="533400" indent="-285750">
              <a:buFontTx/>
              <a:buBlip>
                <a:blip r:embed="rId3"/>
              </a:buBlip>
              <a:defRPr sz="2600">
                <a:solidFill>
                  <a:schemeClr val="tx1"/>
                </a:solidFill>
              </a:defRPr>
            </a:lvl2pPr>
            <a:lvl3pPr marL="717550" indent="-266700">
              <a:buFontTx/>
              <a:buBlip>
                <a:blip r:embed="rId4"/>
              </a:buBlip>
              <a:defRPr>
                <a:solidFill>
                  <a:schemeClr val="tx1"/>
                </a:solidFill>
              </a:defRPr>
            </a:lvl3pPr>
            <a:lvl4pPr marL="987425" indent="-228600">
              <a:buFontTx/>
              <a:buBlip>
                <a:blip r:embed="rId5"/>
              </a:buBlip>
              <a:defRPr>
                <a:solidFill>
                  <a:schemeClr val="tx1"/>
                </a:solidFill>
              </a:defRPr>
            </a:lvl4pPr>
            <a:lvl5pPr marL="1246188" indent="-228600">
              <a:buFontTx/>
              <a:buBlip>
                <a:blip r:embed="rId6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205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9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245" y="43651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2359" y="43651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625505" y="56911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>
            <a:normAutofit/>
          </a:bodyPr>
          <a:lstStyle>
            <a:lvl1pPr algn="l">
              <a:defRPr sz="3600" b="0" cap="none">
                <a:latin typeface="+mn-lt"/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4583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F318-3BF4-4CF9-8DAF-95B8DE47CFF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278B3-9574-4A64-99DA-179DE2B7B1A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0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4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FD3B-8FDC-4E4A-A53F-0F4EEB54DA1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2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0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Lieu de la présentation - 17/11/2003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D7511-29DC-41AA-B8D0-22F62F18B8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021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9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0743-DBD8-4E75-84FA-57A66CE5EAD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67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0267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378A-59BF-4340-9990-2AC4F21A153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8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" y="0"/>
            <a:ext cx="9131825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63688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08EC655-D5B5-41BA-9484-E785189FB307}" type="datetimeFigureOut">
              <a:rPr lang="fr-FR" smtClean="0"/>
              <a:pPr/>
              <a:t>14/02/2022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498800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5D7511-29DC-41AA-B8D0-22F62F18B89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77208" y="6356350"/>
            <a:ext cx="389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Lieu de la présentation - 17/11/2003</a:t>
            </a:r>
          </a:p>
        </p:txBody>
      </p:sp>
    </p:spTree>
    <p:extLst>
      <p:ext uri="{BB962C8B-B14F-4D97-AF65-F5344CB8AC3E}">
        <p14:creationId xmlns:p14="http://schemas.microsoft.com/office/powerpoint/2010/main" val="106373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  <p:sldLayoutId id="214748550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2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266700" algn="l" defTabSz="914400" rtl="0" eaLnBrk="1" latinLnBrk="0" hangingPunct="1"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2860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246188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emf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1.emf"/><Relationship Id="rId5" Type="http://schemas.openxmlformats.org/officeDocument/2006/relationships/image" Target="../media/image34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3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4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latin typeface="Century Gothic"/>
                <a:cs typeface="Century Gothic"/>
              </a:rPr>
              <a:t>Apprentissage supervisé</a:t>
            </a:r>
            <a:endParaRPr lang="fr-FR" sz="3100" b="1" dirty="0"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3843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15100" y="4046835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b="1" dirty="0">
                <a:latin typeface="Century Gothic"/>
                <a:cs typeface="Century Gothic"/>
              </a:rPr>
              <a:t>Haytham </a:t>
            </a:r>
            <a:r>
              <a:rPr lang="fr-FR" sz="2000" b="1" dirty="0" err="1">
                <a:latin typeface="Century Gothic"/>
                <a:cs typeface="Century Gothic"/>
              </a:rPr>
              <a:t>Elghazel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159000" y="4770735"/>
            <a:ext cx="424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b="1" i="1" dirty="0">
                <a:latin typeface="Century Gothic"/>
                <a:cs typeface="Century Gothic"/>
              </a:rPr>
              <a:t>Pôle Data Science, Equipe DM2L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83453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231900"/>
            <a:ext cx="8839200" cy="53975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 traité avec l’entropie :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609600" y="16764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grpSp>
        <p:nvGrpSpPr>
          <p:cNvPr id="28677" name="Group 6"/>
          <p:cNvGrpSpPr>
            <a:grpSpLocks/>
          </p:cNvGrpSpPr>
          <p:nvPr/>
        </p:nvGrpSpPr>
        <p:grpSpPr bwMode="auto">
          <a:xfrm>
            <a:off x="3352800" y="3048001"/>
            <a:ext cx="2130426" cy="1328738"/>
            <a:chOff x="105" y="1824"/>
            <a:chExt cx="1342" cy="837"/>
          </a:xfrm>
        </p:grpSpPr>
        <p:sp>
          <p:nvSpPr>
            <p:cNvPr id="28685" name="Rectangle 7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28686" name="Line 8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8687" name="Rectangle 9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8689" name="Rectangle 11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28690" name="Line 12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8691" name="Rectangle 13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28692" name="Rectangle 14"/>
            <p:cNvSpPr>
              <a:spLocks noChangeArrowheads="1"/>
            </p:cNvSpPr>
            <p:nvPr/>
          </p:nvSpPr>
          <p:spPr bwMode="auto">
            <a:xfrm>
              <a:off x="10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28693" name="Rectangle 15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(2,1)</a:t>
              </a:r>
            </a:p>
          </p:txBody>
        </p:sp>
        <p:sp>
          <p:nvSpPr>
            <p:cNvPr id="28694" name="Rectangle 16"/>
            <p:cNvSpPr>
              <a:spLocks noChangeArrowheads="1"/>
            </p:cNvSpPr>
            <p:nvPr/>
          </p:nvSpPr>
          <p:spPr bwMode="auto">
            <a:xfrm>
              <a:off x="1056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sp>
        <p:nvSpPr>
          <p:cNvPr id="28678" name="Line 17"/>
          <p:cNvSpPr>
            <a:spLocks noChangeShapeType="1"/>
          </p:cNvSpPr>
          <p:nvPr/>
        </p:nvSpPr>
        <p:spPr bwMode="auto">
          <a:xfrm>
            <a:off x="1143000" y="1981200"/>
            <a:ext cx="3276600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286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769025"/>
              </p:ext>
            </p:extLst>
          </p:nvPr>
        </p:nvGraphicFramePr>
        <p:xfrm>
          <a:off x="1229122" y="1576626"/>
          <a:ext cx="4182269" cy="58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Equation" r:id="rId3" imgW="2768600" imgH="431800" progId="Equation.3">
                  <p:embed/>
                </p:oleObj>
              </mc:Choice>
              <mc:Fallback>
                <p:oleObj name="Equation" r:id="rId3" imgW="2768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122" y="1576626"/>
                        <a:ext cx="4182269" cy="58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015162"/>
              </p:ext>
            </p:extLst>
          </p:nvPr>
        </p:nvGraphicFramePr>
        <p:xfrm>
          <a:off x="68263" y="4348163"/>
          <a:ext cx="329406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4" name="Equation" r:id="rId5" imgW="2692400" imgH="431800" progId="Equation.3">
                  <p:embed/>
                </p:oleObj>
              </mc:Choice>
              <mc:Fallback>
                <p:oleObj name="Equation" r:id="rId5" imgW="269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3" y="4348163"/>
                        <a:ext cx="3294062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577810"/>
              </p:ext>
            </p:extLst>
          </p:nvPr>
        </p:nvGraphicFramePr>
        <p:xfrm>
          <a:off x="3090863" y="4722813"/>
          <a:ext cx="35020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" name="Equation" r:id="rId7" imgW="2730500" imgH="431800" progId="Equation.3">
                  <p:embed/>
                </p:oleObj>
              </mc:Choice>
              <mc:Fallback>
                <p:oleObj name="Equation" r:id="rId7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4722813"/>
                        <a:ext cx="35020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46146"/>
              </p:ext>
            </p:extLst>
          </p:nvPr>
        </p:nvGraphicFramePr>
        <p:xfrm>
          <a:off x="5702299" y="5284928"/>
          <a:ext cx="2895601" cy="507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6" name="Equation" r:id="rId9" imgW="2463800" imgH="431800" progId="Equation.3">
                  <p:embed/>
                </p:oleObj>
              </mc:Choice>
              <mc:Fallback>
                <p:oleObj name="Equation" r:id="rId9" imgW="246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299" y="5284928"/>
                        <a:ext cx="2895601" cy="507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870237"/>
              </p:ext>
            </p:extLst>
          </p:nvPr>
        </p:nvGraphicFramePr>
        <p:xfrm>
          <a:off x="65087" y="5518150"/>
          <a:ext cx="54181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7" name="Equation" r:id="rId11" imgW="4686300" imgH="685800" progId="Equation.3">
                  <p:embed/>
                </p:oleObj>
              </mc:Choice>
              <mc:Fallback>
                <p:oleObj name="Equation" r:id="rId11" imgW="46863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" y="5518150"/>
                        <a:ext cx="54181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10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9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231900"/>
            <a:ext cx="8839200" cy="53975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 traité avec l’entropie :</a:t>
            </a: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609600" y="16764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sp>
        <p:nvSpPr>
          <p:cNvPr id="29701" name="Line 6"/>
          <p:cNvSpPr>
            <a:spLocks noChangeShapeType="1"/>
          </p:cNvSpPr>
          <p:nvPr/>
        </p:nvSpPr>
        <p:spPr bwMode="auto">
          <a:xfrm>
            <a:off x="1143000" y="1981200"/>
            <a:ext cx="3276600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2970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07190"/>
              </p:ext>
            </p:extLst>
          </p:nvPr>
        </p:nvGraphicFramePr>
        <p:xfrm>
          <a:off x="215900" y="4261157"/>
          <a:ext cx="2946400" cy="530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7" name="Equation" r:id="rId3" imgW="2400300" imgH="431800" progId="Equation.3">
                  <p:embed/>
                </p:oleObj>
              </mc:Choice>
              <mc:Fallback>
                <p:oleObj name="Equation" r:id="rId3" imgW="2400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4261157"/>
                        <a:ext cx="2946400" cy="530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942246"/>
              </p:ext>
            </p:extLst>
          </p:nvPr>
        </p:nvGraphicFramePr>
        <p:xfrm>
          <a:off x="2710371" y="4787900"/>
          <a:ext cx="3220530" cy="546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8" name="Equation" r:id="rId5" imgW="2451100" imgH="431800" progId="Equation.3">
                  <p:embed/>
                </p:oleObj>
              </mc:Choice>
              <mc:Fallback>
                <p:oleObj name="Equation" r:id="rId5" imgW="2451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371" y="4787900"/>
                        <a:ext cx="3220530" cy="546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141575"/>
              </p:ext>
            </p:extLst>
          </p:nvPr>
        </p:nvGraphicFramePr>
        <p:xfrm>
          <a:off x="5720921" y="5232400"/>
          <a:ext cx="3257979" cy="57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" name="Equation" r:id="rId7" imgW="2438400" imgH="431800" progId="Equation.3">
                  <p:embed/>
                </p:oleObj>
              </mc:Choice>
              <mc:Fallback>
                <p:oleObj name="Equation" r:id="rId7" imgW="2438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921" y="5232400"/>
                        <a:ext cx="3257979" cy="577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5" name="Group 11"/>
          <p:cNvGrpSpPr>
            <a:grpSpLocks/>
          </p:cNvGrpSpPr>
          <p:nvPr/>
        </p:nvGrpSpPr>
        <p:grpSpPr bwMode="auto">
          <a:xfrm>
            <a:off x="3397250" y="3048001"/>
            <a:ext cx="2130426" cy="1328738"/>
            <a:chOff x="1372" y="1824"/>
            <a:chExt cx="1342" cy="837"/>
          </a:xfrm>
        </p:grpSpPr>
        <p:sp>
          <p:nvSpPr>
            <p:cNvPr id="29709" name="Rectangle 12"/>
            <p:cNvSpPr>
              <a:spLocks noChangeArrowheads="1"/>
            </p:cNvSpPr>
            <p:nvPr/>
          </p:nvSpPr>
          <p:spPr bwMode="auto">
            <a:xfrm>
              <a:off x="184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A ?</a:t>
              </a:r>
            </a:p>
          </p:txBody>
        </p:sp>
        <p:sp>
          <p:nvSpPr>
            <p:cNvPr id="29710" name="Line 13"/>
            <p:cNvSpPr>
              <a:spLocks noChangeShapeType="1"/>
            </p:cNvSpPr>
            <p:nvPr/>
          </p:nvSpPr>
          <p:spPr bwMode="auto">
            <a:xfrm flipH="1">
              <a:off x="160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9711" name="Rectangle 14"/>
            <p:cNvSpPr>
              <a:spLocks noChangeArrowheads="1"/>
            </p:cNvSpPr>
            <p:nvPr/>
          </p:nvSpPr>
          <p:spPr bwMode="auto">
            <a:xfrm>
              <a:off x="1505" y="2112"/>
              <a:ext cx="4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jeune</a:t>
              </a:r>
            </a:p>
          </p:txBody>
        </p:sp>
        <p:sp>
          <p:nvSpPr>
            <p:cNvPr id="29712" name="Line 15"/>
            <p:cNvSpPr>
              <a:spLocks noChangeShapeType="1"/>
            </p:cNvSpPr>
            <p:nvPr/>
          </p:nvSpPr>
          <p:spPr bwMode="auto">
            <a:xfrm>
              <a:off x="217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9713" name="Rectangle 16"/>
            <p:cNvSpPr>
              <a:spLocks noChangeArrowheads="1"/>
            </p:cNvSpPr>
            <p:nvPr/>
          </p:nvSpPr>
          <p:spPr bwMode="auto">
            <a:xfrm>
              <a:off x="2195" y="2112"/>
              <a:ext cx="3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âgé</a:t>
              </a:r>
            </a:p>
          </p:txBody>
        </p:sp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>
              <a:off x="2035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9715" name="Rectangle 18"/>
            <p:cNvSpPr>
              <a:spLocks noChangeArrowheads="1"/>
            </p:cNvSpPr>
            <p:nvPr/>
          </p:nvSpPr>
          <p:spPr bwMode="auto">
            <a:xfrm>
              <a:off x="1835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29716" name="Rectangle 19"/>
            <p:cNvSpPr>
              <a:spLocks noChangeArrowheads="1"/>
            </p:cNvSpPr>
            <p:nvPr/>
          </p:nvSpPr>
          <p:spPr bwMode="auto">
            <a:xfrm>
              <a:off x="1372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29717" name="Rectangle 20"/>
            <p:cNvSpPr>
              <a:spLocks noChangeArrowheads="1"/>
            </p:cNvSpPr>
            <p:nvPr/>
          </p:nvSpPr>
          <p:spPr bwMode="auto">
            <a:xfrm>
              <a:off x="18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(2,2)</a:t>
              </a:r>
            </a:p>
          </p:txBody>
        </p:sp>
        <p:sp>
          <p:nvSpPr>
            <p:cNvPr id="29718" name="Rectangle 21"/>
            <p:cNvSpPr>
              <a:spLocks noChangeArrowheads="1"/>
            </p:cNvSpPr>
            <p:nvPr/>
          </p:nvSpPr>
          <p:spPr bwMode="auto">
            <a:xfrm>
              <a:off x="232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graphicFrame>
        <p:nvGraphicFramePr>
          <p:cNvPr id="297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283353"/>
              </p:ext>
            </p:extLst>
          </p:nvPr>
        </p:nvGraphicFramePr>
        <p:xfrm>
          <a:off x="120650" y="5513388"/>
          <a:ext cx="59372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0" name="Equation" r:id="rId9" imgW="4635500" imgH="685800" progId="Equation.3">
                  <p:embed/>
                </p:oleObj>
              </mc:Choice>
              <mc:Fallback>
                <p:oleObj name="Equation" r:id="rId9" imgW="4635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5513388"/>
                        <a:ext cx="59372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11</a:t>
            </a:fld>
            <a:endParaRPr lang="en-US" dirty="0">
              <a:latin typeface="Century Gothic"/>
              <a:cs typeface="Century Gothic"/>
            </a:endParaRPr>
          </a:p>
        </p:txBody>
      </p:sp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987463"/>
              </p:ext>
            </p:extLst>
          </p:nvPr>
        </p:nvGraphicFramePr>
        <p:xfrm>
          <a:off x="1229122" y="1576626"/>
          <a:ext cx="4182269" cy="58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" name="Equation" r:id="rId11" imgW="2768600" imgH="431800" progId="Equation.3">
                  <p:embed/>
                </p:oleObj>
              </mc:Choice>
              <mc:Fallback>
                <p:oleObj name="Equation" r:id="rId11" imgW="2768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122" y="1576626"/>
                        <a:ext cx="4182269" cy="58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16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244600"/>
            <a:ext cx="8839200" cy="5384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SzTx/>
            </a:pP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 traité avec l’entropie :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609600" y="16764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sp>
        <p:nvSpPr>
          <p:cNvPr id="30725" name="Line 6"/>
          <p:cNvSpPr>
            <a:spLocks noChangeShapeType="1"/>
          </p:cNvSpPr>
          <p:nvPr/>
        </p:nvSpPr>
        <p:spPr bwMode="auto">
          <a:xfrm>
            <a:off x="1143000" y="1981200"/>
            <a:ext cx="3276600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568188"/>
              </p:ext>
            </p:extLst>
          </p:nvPr>
        </p:nvGraphicFramePr>
        <p:xfrm>
          <a:off x="110093" y="5450761"/>
          <a:ext cx="6290707" cy="90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Equation" r:id="rId3" imgW="4635500" imgH="685800" progId="Equation.3">
                  <p:embed/>
                </p:oleObj>
              </mc:Choice>
              <mc:Fallback>
                <p:oleObj name="Equation" r:id="rId3" imgW="4635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93" y="5450761"/>
                        <a:ext cx="6290707" cy="905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7" name="Group 12"/>
          <p:cNvGrpSpPr>
            <a:grpSpLocks/>
          </p:cNvGrpSpPr>
          <p:nvPr/>
        </p:nvGrpSpPr>
        <p:grpSpPr bwMode="auto">
          <a:xfrm>
            <a:off x="3429001" y="3048001"/>
            <a:ext cx="2130426" cy="1328738"/>
            <a:chOff x="2648" y="1824"/>
            <a:chExt cx="1342" cy="837"/>
          </a:xfrm>
        </p:grpSpPr>
        <p:sp>
          <p:nvSpPr>
            <p:cNvPr id="30733" name="Rectangle 13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30734" name="Line 14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0735" name="Rectangle 15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30736" name="Line 16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0737" name="Rectangle 17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30738" name="Line 18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0739" name="Rectangle 19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30740" name="Rectangle 20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0741" name="Rectangle 21"/>
            <p:cNvSpPr>
              <a:spLocks noChangeArrowheads="1"/>
            </p:cNvSpPr>
            <p:nvPr/>
          </p:nvSpPr>
          <p:spPr bwMode="auto">
            <a:xfrm>
              <a:off x="311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30742" name="Rectangle 22"/>
            <p:cNvSpPr>
              <a:spLocks noChangeArrowheads="1"/>
            </p:cNvSpPr>
            <p:nvPr/>
          </p:nvSpPr>
          <p:spPr bwMode="auto">
            <a:xfrm>
              <a:off x="359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</p:grpSp>
      <p:graphicFrame>
        <p:nvGraphicFramePr>
          <p:cNvPr id="307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5554"/>
              </p:ext>
            </p:extLst>
          </p:nvPr>
        </p:nvGraphicFramePr>
        <p:xfrm>
          <a:off x="3035300" y="4819650"/>
          <a:ext cx="33591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" name="Equation" r:id="rId5" imgW="2743200" imgH="431800" progId="Equation.3">
                  <p:embed/>
                </p:oleObj>
              </mc:Choice>
              <mc:Fallback>
                <p:oleObj name="Equation" r:id="rId5" imgW="2743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300" y="4819650"/>
                        <a:ext cx="33591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439457"/>
              </p:ext>
            </p:extLst>
          </p:nvPr>
        </p:nvGraphicFramePr>
        <p:xfrm>
          <a:off x="5753100" y="5235575"/>
          <a:ext cx="33401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" name="Equation" r:id="rId7" imgW="2730500" imgH="431800" progId="Equation.3">
                  <p:embed/>
                </p:oleObj>
              </mc:Choice>
              <mc:Fallback>
                <p:oleObj name="Equation" r:id="rId7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5235575"/>
                        <a:ext cx="33401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795896"/>
              </p:ext>
            </p:extLst>
          </p:nvPr>
        </p:nvGraphicFramePr>
        <p:xfrm>
          <a:off x="503238" y="4254500"/>
          <a:ext cx="3535126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4" name="Equation" r:id="rId9" imgW="2425700" imgH="431800" progId="Equation.3">
                  <p:embed/>
                </p:oleObj>
              </mc:Choice>
              <mc:Fallback>
                <p:oleObj name="Equation" r:id="rId9" imgW="2425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254500"/>
                        <a:ext cx="3535126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12</a:t>
            </a:fld>
            <a:endParaRPr lang="en-US" dirty="0">
              <a:latin typeface="Century Gothic"/>
              <a:cs typeface="Century Gothic"/>
            </a:endParaRPr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987463"/>
              </p:ext>
            </p:extLst>
          </p:nvPr>
        </p:nvGraphicFramePr>
        <p:xfrm>
          <a:off x="1229122" y="1576626"/>
          <a:ext cx="4182269" cy="58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Equation" r:id="rId11" imgW="2768600" imgH="431800" progId="Equation.3">
                  <p:embed/>
                </p:oleObj>
              </mc:Choice>
              <mc:Fallback>
                <p:oleObj name="Equation" r:id="rId11" imgW="2768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122" y="1576626"/>
                        <a:ext cx="4182269" cy="58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7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xfrm>
            <a:off x="76200" y="1231900"/>
            <a:ext cx="8839200" cy="53975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 traité avec l’entropie :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13</a:t>
            </a:fld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609600" y="16764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>
            <a:off x="1143000" y="1981200"/>
            <a:ext cx="3276600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17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830128"/>
              </p:ext>
            </p:extLst>
          </p:nvPr>
        </p:nvGraphicFramePr>
        <p:xfrm>
          <a:off x="217487" y="4416425"/>
          <a:ext cx="3338513" cy="55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7" name="Equation" r:id="rId4" imgW="2717800" imgH="431800" progId="Equation.3">
                  <p:embed/>
                </p:oleObj>
              </mc:Choice>
              <mc:Fallback>
                <p:oleObj name="Equation" r:id="rId4" imgW="2717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" y="4416425"/>
                        <a:ext cx="3338513" cy="550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423489"/>
              </p:ext>
            </p:extLst>
          </p:nvPr>
        </p:nvGraphicFramePr>
        <p:xfrm>
          <a:off x="3260725" y="4956175"/>
          <a:ext cx="3063875" cy="54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8" name="Equation" r:id="rId6" imgW="2451100" imgH="431800" progId="Equation.3">
                  <p:embed/>
                </p:oleObj>
              </mc:Choice>
              <mc:Fallback>
                <p:oleObj name="Equation" r:id="rId6" imgW="2451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4956175"/>
                        <a:ext cx="3063875" cy="540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88074"/>
              </p:ext>
            </p:extLst>
          </p:nvPr>
        </p:nvGraphicFramePr>
        <p:xfrm>
          <a:off x="698500" y="5617475"/>
          <a:ext cx="7446963" cy="63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9" name="Equation" r:id="rId8" imgW="5067300" imgH="431800" progId="Equation.3">
                  <p:embed/>
                </p:oleObj>
              </mc:Choice>
              <mc:Fallback>
                <p:oleObj name="Equation" r:id="rId8" imgW="5067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5617475"/>
                        <a:ext cx="7446963" cy="6372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53" name="Group 11"/>
          <p:cNvGrpSpPr>
            <a:grpSpLocks/>
          </p:cNvGrpSpPr>
          <p:nvPr/>
        </p:nvGrpSpPr>
        <p:grpSpPr bwMode="auto">
          <a:xfrm>
            <a:off x="3429002" y="3048001"/>
            <a:ext cx="2144713" cy="1328738"/>
            <a:chOff x="4243" y="1824"/>
            <a:chExt cx="1351" cy="837"/>
          </a:xfrm>
        </p:grpSpPr>
        <p:sp>
          <p:nvSpPr>
            <p:cNvPr id="31756" name="Rectangle 12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31757" name="Line 13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1758" name="Rectangle 14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31759" name="Line 15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1760" name="Rectangle 16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(3,2)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987463"/>
              </p:ext>
            </p:extLst>
          </p:nvPr>
        </p:nvGraphicFramePr>
        <p:xfrm>
          <a:off x="1229122" y="1576626"/>
          <a:ext cx="4182269" cy="58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0" name="Equation" r:id="rId10" imgW="2768600" imgH="431800" progId="Equation.3">
                  <p:embed/>
                </p:oleObj>
              </mc:Choice>
              <mc:Fallback>
                <p:oleObj name="Equation" r:id="rId10" imgW="2768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122" y="1576626"/>
                        <a:ext cx="4182269" cy="58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65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2"/>
          <p:cNvSpPr>
            <a:spLocks noChangeArrowheads="1"/>
          </p:cNvSpPr>
          <p:nvPr/>
        </p:nvSpPr>
        <p:spPr bwMode="auto">
          <a:xfrm>
            <a:off x="3048000" y="3962400"/>
            <a:ext cx="1752600" cy="533400"/>
          </a:xfrm>
          <a:prstGeom prst="ellipse">
            <a:avLst/>
          </a:prstGeom>
          <a:solidFill>
            <a:srgbClr val="CCE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sz="1600">
              <a:latin typeface="Century Gothic"/>
              <a:cs typeface="Century Gothic"/>
            </a:endParaRPr>
          </a:p>
        </p:txBody>
      </p:sp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1371600" y="4648200"/>
            <a:ext cx="3048000" cy="2133600"/>
          </a:xfrm>
          <a:prstGeom prst="ellipse">
            <a:avLst/>
          </a:prstGeom>
          <a:solidFill>
            <a:srgbClr val="CCE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Century Gothic"/>
              <a:cs typeface="Century Gothic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" y="1206500"/>
            <a:ext cx="8839200" cy="54229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 traité avec l’entropie :</a:t>
            </a: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4068763" y="17526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grpSp>
        <p:nvGrpSpPr>
          <p:cNvPr id="32775" name="Group 8"/>
          <p:cNvGrpSpPr>
            <a:grpSpLocks/>
          </p:cNvGrpSpPr>
          <p:nvPr/>
        </p:nvGrpSpPr>
        <p:grpSpPr bwMode="auto">
          <a:xfrm>
            <a:off x="166688" y="2286001"/>
            <a:ext cx="2130424" cy="1328738"/>
            <a:chOff x="105" y="1824"/>
            <a:chExt cx="1342" cy="837"/>
          </a:xfrm>
        </p:grpSpPr>
        <p:sp>
          <p:nvSpPr>
            <p:cNvPr id="32815" name="Rectangle 9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 dirty="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32816" name="Line 10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17" name="Rectangle 11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32818" name="Line 12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19" name="Rectangle 13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32820" name="Line 14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21" name="Rectangle 15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32822" name="Rectangle 16"/>
            <p:cNvSpPr>
              <a:spLocks noChangeArrowheads="1"/>
            </p:cNvSpPr>
            <p:nvPr/>
          </p:nvSpPr>
          <p:spPr bwMode="auto">
            <a:xfrm>
              <a:off x="10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32823" name="Rectangle 17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(2,1)</a:t>
              </a:r>
            </a:p>
          </p:txBody>
        </p:sp>
        <p:sp>
          <p:nvSpPr>
            <p:cNvPr id="32824" name="Rectangle 18"/>
            <p:cNvSpPr>
              <a:spLocks noChangeArrowheads="1"/>
            </p:cNvSpPr>
            <p:nvPr/>
          </p:nvSpPr>
          <p:spPr bwMode="auto">
            <a:xfrm>
              <a:off x="1056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grpSp>
        <p:nvGrpSpPr>
          <p:cNvPr id="32776" name="Group 19"/>
          <p:cNvGrpSpPr>
            <a:grpSpLocks/>
          </p:cNvGrpSpPr>
          <p:nvPr/>
        </p:nvGrpSpPr>
        <p:grpSpPr bwMode="auto">
          <a:xfrm>
            <a:off x="1752600" y="5105401"/>
            <a:ext cx="2130426" cy="1328738"/>
            <a:chOff x="1372" y="1824"/>
            <a:chExt cx="1342" cy="837"/>
          </a:xfrm>
        </p:grpSpPr>
        <p:sp>
          <p:nvSpPr>
            <p:cNvPr id="32805" name="Rectangle 20"/>
            <p:cNvSpPr>
              <a:spLocks noChangeArrowheads="1"/>
            </p:cNvSpPr>
            <p:nvPr/>
          </p:nvSpPr>
          <p:spPr bwMode="auto">
            <a:xfrm>
              <a:off x="184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 dirty="0">
                  <a:latin typeface="Century Gothic"/>
                  <a:cs typeface="Century Gothic"/>
                </a:rPr>
                <a:t>A ?</a:t>
              </a:r>
            </a:p>
          </p:txBody>
        </p:sp>
        <p:sp>
          <p:nvSpPr>
            <p:cNvPr id="32806" name="Line 21"/>
            <p:cNvSpPr>
              <a:spLocks noChangeShapeType="1"/>
            </p:cNvSpPr>
            <p:nvPr/>
          </p:nvSpPr>
          <p:spPr bwMode="auto">
            <a:xfrm flipH="1">
              <a:off x="160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07" name="Rectangle 22"/>
            <p:cNvSpPr>
              <a:spLocks noChangeArrowheads="1"/>
            </p:cNvSpPr>
            <p:nvPr/>
          </p:nvSpPr>
          <p:spPr bwMode="auto">
            <a:xfrm>
              <a:off x="1505" y="2112"/>
              <a:ext cx="4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jeune</a:t>
              </a:r>
            </a:p>
          </p:txBody>
        </p:sp>
        <p:sp>
          <p:nvSpPr>
            <p:cNvPr id="32808" name="Line 23"/>
            <p:cNvSpPr>
              <a:spLocks noChangeShapeType="1"/>
            </p:cNvSpPr>
            <p:nvPr/>
          </p:nvSpPr>
          <p:spPr bwMode="auto">
            <a:xfrm>
              <a:off x="217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09" name="Rectangle 24"/>
            <p:cNvSpPr>
              <a:spLocks noChangeArrowheads="1"/>
            </p:cNvSpPr>
            <p:nvPr/>
          </p:nvSpPr>
          <p:spPr bwMode="auto">
            <a:xfrm>
              <a:off x="2195" y="2112"/>
              <a:ext cx="3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âgé</a:t>
              </a:r>
            </a:p>
          </p:txBody>
        </p:sp>
        <p:sp>
          <p:nvSpPr>
            <p:cNvPr id="32810" name="Line 25"/>
            <p:cNvSpPr>
              <a:spLocks noChangeShapeType="1"/>
            </p:cNvSpPr>
            <p:nvPr/>
          </p:nvSpPr>
          <p:spPr bwMode="auto">
            <a:xfrm>
              <a:off x="2035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11" name="Rectangle 26"/>
            <p:cNvSpPr>
              <a:spLocks noChangeArrowheads="1"/>
            </p:cNvSpPr>
            <p:nvPr/>
          </p:nvSpPr>
          <p:spPr bwMode="auto">
            <a:xfrm>
              <a:off x="1835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32812" name="Rectangle 27"/>
            <p:cNvSpPr>
              <a:spLocks noChangeArrowheads="1"/>
            </p:cNvSpPr>
            <p:nvPr/>
          </p:nvSpPr>
          <p:spPr bwMode="auto">
            <a:xfrm>
              <a:off x="1372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32813" name="Rectangle 28"/>
            <p:cNvSpPr>
              <a:spLocks noChangeArrowheads="1"/>
            </p:cNvSpPr>
            <p:nvPr/>
          </p:nvSpPr>
          <p:spPr bwMode="auto">
            <a:xfrm>
              <a:off x="18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(2,2)</a:t>
              </a:r>
            </a:p>
          </p:txBody>
        </p:sp>
        <p:sp>
          <p:nvSpPr>
            <p:cNvPr id="32814" name="Rectangle 29"/>
            <p:cNvSpPr>
              <a:spLocks noChangeArrowheads="1"/>
            </p:cNvSpPr>
            <p:nvPr/>
          </p:nvSpPr>
          <p:spPr bwMode="auto">
            <a:xfrm>
              <a:off x="232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grpSp>
        <p:nvGrpSpPr>
          <p:cNvPr id="32777" name="Group 30"/>
          <p:cNvGrpSpPr>
            <a:grpSpLocks/>
          </p:cNvGrpSpPr>
          <p:nvPr/>
        </p:nvGrpSpPr>
        <p:grpSpPr bwMode="auto">
          <a:xfrm>
            <a:off x="4949826" y="5181601"/>
            <a:ext cx="2130426" cy="1328738"/>
            <a:chOff x="2648" y="1824"/>
            <a:chExt cx="1342" cy="837"/>
          </a:xfrm>
        </p:grpSpPr>
        <p:sp>
          <p:nvSpPr>
            <p:cNvPr id="32795" name="Rectangle 31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32796" name="Line 32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797" name="Rectangle 33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32798" name="Line 34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799" name="Rectangle 35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32800" name="Line 36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801" name="Rectangle 37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32802" name="Rectangle 38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2803" name="Rectangle 39"/>
            <p:cNvSpPr>
              <a:spLocks noChangeArrowheads="1"/>
            </p:cNvSpPr>
            <p:nvPr/>
          </p:nvSpPr>
          <p:spPr bwMode="auto">
            <a:xfrm>
              <a:off x="311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32804" name="Rectangle 40"/>
            <p:cNvSpPr>
              <a:spLocks noChangeArrowheads="1"/>
            </p:cNvSpPr>
            <p:nvPr/>
          </p:nvSpPr>
          <p:spPr bwMode="auto">
            <a:xfrm>
              <a:off x="359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</p:grpSp>
      <p:grpSp>
        <p:nvGrpSpPr>
          <p:cNvPr id="32778" name="Group 41"/>
          <p:cNvGrpSpPr>
            <a:grpSpLocks/>
          </p:cNvGrpSpPr>
          <p:nvPr/>
        </p:nvGrpSpPr>
        <p:grpSpPr bwMode="auto">
          <a:xfrm>
            <a:off x="6858002" y="2438401"/>
            <a:ext cx="2144713" cy="1328738"/>
            <a:chOff x="4243" y="1824"/>
            <a:chExt cx="1351" cy="837"/>
          </a:xfrm>
        </p:grpSpPr>
        <p:sp>
          <p:nvSpPr>
            <p:cNvPr id="32788" name="Rectangle 42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32789" name="Line 43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790" name="Rectangle 44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32791" name="Line 45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2792" name="Rectangle 46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32793" name="Rectangle 47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(3,2)</a:t>
              </a:r>
            </a:p>
          </p:txBody>
        </p:sp>
        <p:sp>
          <p:nvSpPr>
            <p:cNvPr id="32794" name="Rectangle 48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sp>
        <p:nvSpPr>
          <p:cNvPr id="32779" name="Line 49"/>
          <p:cNvSpPr>
            <a:spLocks noChangeShapeType="1"/>
          </p:cNvSpPr>
          <p:nvPr/>
        </p:nvSpPr>
        <p:spPr bwMode="auto">
          <a:xfrm flipH="1">
            <a:off x="1600200" y="1981200"/>
            <a:ext cx="23622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2780" name="Line 50"/>
          <p:cNvSpPr>
            <a:spLocks noChangeShapeType="1"/>
          </p:cNvSpPr>
          <p:nvPr/>
        </p:nvSpPr>
        <p:spPr bwMode="auto">
          <a:xfrm flipH="1">
            <a:off x="2819400" y="2133600"/>
            <a:ext cx="1371600" cy="281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2781" name="Line 51"/>
          <p:cNvSpPr>
            <a:spLocks noChangeShapeType="1"/>
          </p:cNvSpPr>
          <p:nvPr/>
        </p:nvSpPr>
        <p:spPr bwMode="auto">
          <a:xfrm>
            <a:off x="4495800" y="2133600"/>
            <a:ext cx="1447800" cy="2895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2782" name="Line 52"/>
          <p:cNvSpPr>
            <a:spLocks noChangeShapeType="1"/>
          </p:cNvSpPr>
          <p:nvPr/>
        </p:nvSpPr>
        <p:spPr bwMode="auto">
          <a:xfrm>
            <a:off x="4724400" y="1981200"/>
            <a:ext cx="28194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278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747113"/>
              </p:ext>
            </p:extLst>
          </p:nvPr>
        </p:nvGraphicFramePr>
        <p:xfrm>
          <a:off x="1187450" y="1676400"/>
          <a:ext cx="1949450" cy="333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" name="Equation" r:id="rId3" imgW="1282700" imgH="241300" progId="Equation.3">
                  <p:embed/>
                </p:oleObj>
              </mc:Choice>
              <mc:Fallback>
                <p:oleObj name="Equation" r:id="rId3" imgW="128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76400"/>
                        <a:ext cx="1949450" cy="333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957446"/>
              </p:ext>
            </p:extLst>
          </p:nvPr>
        </p:nvGraphicFramePr>
        <p:xfrm>
          <a:off x="3032125" y="4071939"/>
          <a:ext cx="1781175" cy="31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2" name="Equation" r:id="rId5" imgW="1231900" imgH="241300" progId="Equation.3">
                  <p:embed/>
                </p:oleObj>
              </mc:Choice>
              <mc:Fallback>
                <p:oleObj name="Equation" r:id="rId5" imgW="1231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4071939"/>
                        <a:ext cx="1781175" cy="316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42179"/>
              </p:ext>
            </p:extLst>
          </p:nvPr>
        </p:nvGraphicFramePr>
        <p:xfrm>
          <a:off x="5892800" y="4511113"/>
          <a:ext cx="1905000" cy="33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3" name="Equation" r:id="rId7" imgW="1231900" imgH="241300" progId="Equation.3">
                  <p:embed/>
                </p:oleObj>
              </mc:Choice>
              <mc:Fallback>
                <p:oleObj name="Equation" r:id="rId7" imgW="1231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4511113"/>
                        <a:ext cx="1905000" cy="33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235100"/>
              </p:ext>
            </p:extLst>
          </p:nvPr>
        </p:nvGraphicFramePr>
        <p:xfrm>
          <a:off x="5918199" y="1784963"/>
          <a:ext cx="1814513" cy="32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4" name="Equation" r:id="rId9" imgW="1219200" imgH="241300" progId="Equation.3">
                  <p:embed/>
                </p:oleObj>
              </mc:Choice>
              <mc:Fallback>
                <p:oleObj name="Equation" r:id="rId9" imgW="1219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8199" y="1784963"/>
                        <a:ext cx="1814513" cy="32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6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14</a:t>
            </a:fld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136F7C2-6F46-1944-A0B7-C7C7FD6EE922}"/>
              </a:ext>
            </a:extLst>
          </p:cNvPr>
          <p:cNvSpPr txBox="1"/>
          <p:nvPr/>
        </p:nvSpPr>
        <p:spPr>
          <a:xfrm>
            <a:off x="1120588" y="2214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0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15</a:t>
            </a:fld>
            <a:endParaRPr lang="fr-FR" sz="1200" b="0">
              <a:solidFill>
                <a:schemeClr val="tx2"/>
              </a:solidFill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181100"/>
            <a:ext cx="8839200" cy="5448300"/>
          </a:xfrm>
        </p:spPr>
        <p:txBody>
          <a:bodyPr>
            <a:normAutofit/>
          </a:bodyPr>
          <a:lstStyle/>
          <a:p>
            <a:pPr>
              <a:buFont typeface="ZapfDingbats" charset="0"/>
              <a:buNone/>
            </a:pPr>
            <a:r>
              <a:rPr lang="el-GR" sz="2200" b="1" dirty="0">
                <a:solidFill>
                  <a:srgbClr val="800000"/>
                </a:solidFill>
                <a:latin typeface="Comic Sans MS" charset="0"/>
                <a:ea typeface="ヒラギノ角ゴ Pro W3" charset="0"/>
                <a:cs typeface="ヒラギノ角ゴ Pro W3" charset="0"/>
              </a:rPr>
              <a:t>Algorithme générique de construction d’un arbre</a:t>
            </a:r>
          </a:p>
          <a:p>
            <a:pPr>
              <a:buFont typeface="ZapfDingbats" charset="0"/>
              <a:buNone/>
            </a:pPr>
            <a:endParaRPr lang="fr-FR" sz="2000" b="1" dirty="0">
              <a:latin typeface="Comic Sans MS" charset="0"/>
              <a:ea typeface="ヒラギノ角ゴ Pro W3" charset="0"/>
              <a:cs typeface="ヒラギノ角ゴ Pro W3" charset="0"/>
            </a:endParaRPr>
          </a:p>
          <a:p>
            <a:pPr>
              <a:buFont typeface="ZapfDingbats" charset="0"/>
              <a:buNone/>
            </a:pPr>
            <a:r>
              <a:rPr lang="el-GR" sz="2000" b="1" dirty="0">
                <a:latin typeface="Comic Sans MS" charset="0"/>
                <a:ea typeface="ヒラギノ角ゴ Pro W3" charset="0"/>
                <a:cs typeface="ヒラギノ角ゴ Pro W3" charset="0"/>
              </a:rPr>
              <a:t>entrée</a:t>
            </a:r>
            <a:r>
              <a:rPr lang="el-GR" sz="2000" dirty="0">
                <a:latin typeface="Comic Sans MS" charset="0"/>
                <a:ea typeface="ヒラギノ角ゴ Pro W3" charset="0"/>
                <a:cs typeface="ヒラギノ角ゴ Pro W3" charset="0"/>
              </a:rPr>
              <a:t> : échantillon S</a:t>
            </a:r>
          </a:p>
          <a:p>
            <a:pPr>
              <a:buFont typeface="ZapfDingbats" charset="0"/>
              <a:buNone/>
            </a:pPr>
            <a:r>
              <a:rPr lang="el-GR" sz="2000" b="1" dirty="0">
                <a:latin typeface="Comic Sans MS" charset="0"/>
                <a:ea typeface="ヒラギノ角ゴ Pro W3" charset="0"/>
                <a:cs typeface="ヒラギノ角ゴ Pro W3" charset="0"/>
              </a:rPr>
              <a:t>début</a:t>
            </a:r>
            <a:endParaRPr lang="el-GR" sz="2000" dirty="0">
              <a:latin typeface="Comic Sans MS" charset="0"/>
              <a:ea typeface="ヒラギノ角ゴ Pro W3" charset="0"/>
              <a:cs typeface="ヒラギノ角ゴ Pro W3" charset="0"/>
            </a:endParaRPr>
          </a:p>
          <a:p>
            <a:pPr lvl="1">
              <a:buFont typeface="ZapfDingbats" charset="0"/>
              <a:buNone/>
            </a:pPr>
            <a:r>
              <a:rPr lang="el-GR" sz="1800" dirty="0">
                <a:latin typeface="Comic Sans MS" charset="0"/>
                <a:ea typeface="ヒラギノ角ゴ Pro W3" charset="0"/>
              </a:rPr>
              <a:t>Initialiser à l’arbre vide; la racine est le nœud courant</a:t>
            </a:r>
          </a:p>
          <a:p>
            <a:pPr lvl="1">
              <a:buFont typeface="ZapfDingbats" charset="0"/>
              <a:buNone/>
            </a:pPr>
            <a:r>
              <a:rPr lang="el-GR" sz="1800" b="1" dirty="0">
                <a:solidFill>
                  <a:srgbClr val="800000"/>
                </a:solidFill>
                <a:latin typeface="Comic Sans MS" charset="0"/>
                <a:ea typeface="ヒラギノ角ゴ Pro W3" charset="0"/>
              </a:rPr>
              <a:t>répéter</a:t>
            </a:r>
            <a:endParaRPr lang="el-GR" sz="1800" dirty="0">
              <a:solidFill>
                <a:srgbClr val="800000"/>
              </a:solidFill>
              <a:latin typeface="Comic Sans MS" charset="0"/>
              <a:ea typeface="ヒラギノ角ゴ Pro W3" charset="0"/>
            </a:endParaRPr>
          </a:p>
          <a:p>
            <a:pPr lvl="2">
              <a:buFont typeface="ZapfDingbats" charset="0"/>
              <a:buNone/>
            </a:pPr>
            <a:r>
              <a:rPr lang="el-GR" sz="1800" dirty="0">
                <a:latin typeface="Comic Sans MS" charset="0"/>
                <a:ea typeface="ヒラギノ角ゴ Pro W3" charset="0"/>
              </a:rPr>
              <a:t>Décider si le nœud courant est terminal</a:t>
            </a:r>
          </a:p>
          <a:p>
            <a:pPr lvl="2">
              <a:buFont typeface="ZapfDingbats" charset="0"/>
              <a:buNone/>
            </a:pPr>
            <a:r>
              <a:rPr lang="el-GR" sz="1800" b="1" dirty="0">
                <a:latin typeface="Comic Sans MS" charset="0"/>
                <a:ea typeface="ヒラギノ角ゴ Pro W3" charset="0"/>
              </a:rPr>
              <a:t>si</a:t>
            </a:r>
            <a:r>
              <a:rPr lang="el-GR" sz="1800" dirty="0">
                <a:latin typeface="Comic Sans MS" charset="0"/>
                <a:ea typeface="ヒラギノ角ゴ Pro W3" charset="0"/>
              </a:rPr>
              <a:t> le nœud est terminal </a:t>
            </a:r>
            <a:r>
              <a:rPr lang="el-GR" sz="1800" b="1" dirty="0">
                <a:latin typeface="Comic Sans MS" charset="0"/>
                <a:ea typeface="ヒラギノ角ゴ Pro W3" charset="0"/>
              </a:rPr>
              <a:t>alors</a:t>
            </a:r>
            <a:endParaRPr lang="el-GR" sz="1800" dirty="0">
              <a:latin typeface="Comic Sans MS" charset="0"/>
              <a:ea typeface="ヒラギノ角ゴ Pro W3" charset="0"/>
            </a:endParaRPr>
          </a:p>
          <a:p>
            <a:pPr lvl="3">
              <a:buFont typeface="ZapfDingbats" charset="0"/>
              <a:buNone/>
            </a:pPr>
            <a:r>
              <a:rPr lang="el-GR" sz="1600" dirty="0">
                <a:latin typeface="Comic Sans MS" charset="0"/>
                <a:ea typeface="ヒラギノ角ゴ Pro W3" charset="0"/>
              </a:rPr>
              <a:t>Affecter une classe</a:t>
            </a:r>
          </a:p>
          <a:p>
            <a:pPr lvl="2">
              <a:buFont typeface="ZapfDingbats" charset="0"/>
              <a:buNone/>
            </a:pPr>
            <a:r>
              <a:rPr lang="el-GR" sz="1800" b="1" dirty="0">
                <a:latin typeface="Comic Sans MS" charset="0"/>
                <a:ea typeface="ヒラギノ角ゴ Pro W3" charset="0"/>
              </a:rPr>
              <a:t>sinon</a:t>
            </a:r>
            <a:endParaRPr lang="el-GR" sz="1800" dirty="0">
              <a:latin typeface="Comic Sans MS" charset="0"/>
              <a:ea typeface="ヒラギノ角ゴ Pro W3" charset="0"/>
            </a:endParaRPr>
          </a:p>
          <a:p>
            <a:pPr lvl="3">
              <a:buFont typeface="ZapfDingbats" charset="0"/>
              <a:buNone/>
            </a:pPr>
            <a:r>
              <a:rPr lang="el-GR" sz="1600" dirty="0">
                <a:latin typeface="Comic Sans MS" charset="0"/>
                <a:ea typeface="ヒラギノ角ゴ Pro W3" charset="0"/>
              </a:rPr>
              <a:t>Sélectionner un test et créer le sous-arbre</a:t>
            </a:r>
          </a:p>
          <a:p>
            <a:pPr lvl="2">
              <a:buFont typeface="ZapfDingbats" charset="0"/>
              <a:buNone/>
            </a:pPr>
            <a:r>
              <a:rPr lang="el-GR" sz="1800" b="1" dirty="0">
                <a:latin typeface="Comic Sans MS" charset="0"/>
                <a:ea typeface="ヒラギノ角ゴ Pro W3" charset="0"/>
              </a:rPr>
              <a:t>finsi</a:t>
            </a:r>
            <a:endParaRPr lang="el-GR" sz="1800" dirty="0">
              <a:latin typeface="Comic Sans MS" charset="0"/>
              <a:ea typeface="ヒラギノ角ゴ Pro W3" charset="0"/>
            </a:endParaRPr>
          </a:p>
          <a:p>
            <a:pPr lvl="3">
              <a:buFont typeface="ZapfDingbats" charset="0"/>
              <a:buNone/>
            </a:pPr>
            <a:r>
              <a:rPr lang="el-GR" sz="1600" dirty="0">
                <a:latin typeface="Comic Sans MS" charset="0"/>
                <a:ea typeface="ヒラギノ角ゴ Pro W3" charset="0"/>
              </a:rPr>
              <a:t>Passer au nœud suiv</a:t>
            </a:r>
            <a:r>
              <a:rPr lang="fr-FR" sz="1600" dirty="0">
                <a:latin typeface="Comic Sans MS" charset="0"/>
                <a:ea typeface="ヒラギノ角ゴ Pro W3" charset="0"/>
              </a:rPr>
              <a:t>a</a:t>
            </a:r>
            <a:r>
              <a:rPr lang="el-GR" sz="1600" dirty="0">
                <a:latin typeface="Comic Sans MS" charset="0"/>
                <a:ea typeface="ヒラギノ角ゴ Pro W3" charset="0"/>
              </a:rPr>
              <a:t>nt non exploré si il en existe</a:t>
            </a:r>
          </a:p>
          <a:p>
            <a:pPr lvl="1">
              <a:buFont typeface="ZapfDingbats" charset="0"/>
              <a:buNone/>
            </a:pPr>
            <a:r>
              <a:rPr lang="el-GR" sz="1800" b="1" dirty="0">
                <a:solidFill>
                  <a:srgbClr val="800000"/>
                </a:solidFill>
                <a:latin typeface="Comic Sans MS" charset="0"/>
                <a:ea typeface="ヒラギノ角ゴ Pro W3" charset="0"/>
              </a:rPr>
              <a:t>jusqu’à obtenir un arbre de décision</a:t>
            </a:r>
            <a:r>
              <a:rPr lang="fr-FR" sz="1800" b="1" dirty="0">
                <a:solidFill>
                  <a:srgbClr val="800000"/>
                </a:solidFill>
                <a:latin typeface="Comic Sans MS" charset="0"/>
                <a:ea typeface="ヒラギノ角ゴ Pro W3" charset="0"/>
              </a:rPr>
              <a:t> (plus de nœud sans classe)</a:t>
            </a:r>
            <a:endParaRPr lang="el-GR" sz="1800" b="1" dirty="0">
              <a:solidFill>
                <a:srgbClr val="800000"/>
              </a:solidFill>
              <a:latin typeface="Comic Sans MS" charset="0"/>
              <a:ea typeface="ヒラギノ角ゴ Pro W3" charset="0"/>
            </a:endParaRPr>
          </a:p>
          <a:p>
            <a:pPr lvl="1">
              <a:buFont typeface="ZapfDingbats" charset="0"/>
              <a:buNone/>
            </a:pPr>
            <a:r>
              <a:rPr lang="el-GR" sz="1800" b="1" dirty="0">
                <a:latin typeface="Comic Sans MS" charset="0"/>
                <a:ea typeface="ヒラギノ角ゴ Pro W3" charset="0"/>
              </a:rPr>
              <a:t>fin</a:t>
            </a:r>
            <a:endParaRPr lang="el-GR" sz="2400" dirty="0">
              <a:latin typeface="Comic Sans MS" charset="0"/>
              <a:ea typeface="ヒラギノ角ゴ Pro W3" charset="0"/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</p:spTree>
    <p:extLst>
      <p:ext uri="{BB962C8B-B14F-4D97-AF65-F5344CB8AC3E}">
        <p14:creationId xmlns:p14="http://schemas.microsoft.com/office/powerpoint/2010/main" val="160535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2225675" y="2073275"/>
            <a:ext cx="4217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({M,A,R,E},{I},{1,2,3,4,5,6,7,8})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4049713" y="24257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A ?</a:t>
            </a:r>
          </a:p>
        </p:txBody>
      </p:sp>
      <p:sp>
        <p:nvSpPr>
          <p:cNvPr id="34820" name="Line 6"/>
          <p:cNvSpPr>
            <a:spLocks noChangeShapeType="1"/>
          </p:cNvSpPr>
          <p:nvPr/>
        </p:nvSpPr>
        <p:spPr bwMode="auto">
          <a:xfrm flipH="1">
            <a:off x="3668713" y="28067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3513138" y="2882900"/>
            <a:ext cx="755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jeune</a:t>
            </a:r>
          </a:p>
        </p:txBody>
      </p:sp>
      <p:sp>
        <p:nvSpPr>
          <p:cNvPr id="34822" name="Line 8"/>
          <p:cNvSpPr>
            <a:spLocks noChangeShapeType="1"/>
          </p:cNvSpPr>
          <p:nvPr/>
        </p:nvSpPr>
        <p:spPr bwMode="auto">
          <a:xfrm>
            <a:off x="4583113" y="28067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4823" name="Rectangle 9"/>
          <p:cNvSpPr>
            <a:spLocks noChangeArrowheads="1"/>
          </p:cNvSpPr>
          <p:nvPr/>
        </p:nvSpPr>
        <p:spPr bwMode="auto">
          <a:xfrm>
            <a:off x="4608513" y="2882900"/>
            <a:ext cx="596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âgé</a:t>
            </a:r>
          </a:p>
        </p:txBody>
      </p:sp>
      <p:sp>
        <p:nvSpPr>
          <p:cNvPr id="34824" name="Line 10"/>
          <p:cNvSpPr>
            <a:spLocks noChangeShapeType="1"/>
          </p:cNvSpPr>
          <p:nvPr/>
        </p:nvSpPr>
        <p:spPr bwMode="auto">
          <a:xfrm>
            <a:off x="4354513" y="2806700"/>
            <a:ext cx="14287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11"/>
          <p:cNvSpPr>
            <a:spLocks noChangeArrowheads="1"/>
          </p:cNvSpPr>
          <p:nvPr/>
        </p:nvSpPr>
        <p:spPr bwMode="auto">
          <a:xfrm>
            <a:off x="4037013" y="3035300"/>
            <a:ext cx="87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moyen</a:t>
            </a:r>
          </a:p>
        </p:txBody>
      </p:sp>
      <p:sp>
        <p:nvSpPr>
          <p:cNvPr id="34826" name="Text Box 12"/>
          <p:cNvSpPr txBox="1">
            <a:spLocks noChangeArrowheads="1"/>
          </p:cNvSpPr>
          <p:nvPr/>
        </p:nvSpPr>
        <p:spPr bwMode="auto">
          <a:xfrm>
            <a:off x="1701800" y="3368675"/>
            <a:ext cx="2384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 dirty="0">
                <a:latin typeface="Courier New" charset="0"/>
              </a:rPr>
              <a:t> ({M,R,E},{I},{5})</a:t>
            </a:r>
          </a:p>
        </p:txBody>
      </p:sp>
      <p:sp>
        <p:nvSpPr>
          <p:cNvPr id="34827" name="Text Box 13"/>
          <p:cNvSpPr txBox="1">
            <a:spLocks noChangeArrowheads="1"/>
          </p:cNvSpPr>
          <p:nvPr/>
        </p:nvSpPr>
        <p:spPr bwMode="auto">
          <a:xfrm>
            <a:off x="2901950" y="3749675"/>
            <a:ext cx="2995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({M,R,E},{I},{1,2,4,8})</a:t>
            </a:r>
          </a:p>
        </p:txBody>
      </p:sp>
      <p:sp>
        <p:nvSpPr>
          <p:cNvPr id="34828" name="Text Box 14"/>
          <p:cNvSpPr txBox="1">
            <a:spLocks noChangeArrowheads="1"/>
          </p:cNvSpPr>
          <p:nvPr/>
        </p:nvSpPr>
        <p:spPr bwMode="auto">
          <a:xfrm>
            <a:off x="4749800" y="3368675"/>
            <a:ext cx="2751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 dirty="0">
                <a:latin typeface="Courier New" charset="0"/>
              </a:rPr>
              <a:t>({M,R,E},{I},{3,6,7})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16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4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2124075" y="1336675"/>
            <a:ext cx="4217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({M,A,R,E},{I},{1,2,3,4,5,6,7,8})</a:t>
            </a: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3948113" y="16891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A ?</a:t>
            </a:r>
          </a:p>
        </p:txBody>
      </p:sp>
      <p:sp>
        <p:nvSpPr>
          <p:cNvPr id="35844" name="Line 6"/>
          <p:cNvSpPr>
            <a:spLocks noChangeShapeType="1"/>
          </p:cNvSpPr>
          <p:nvPr/>
        </p:nvSpPr>
        <p:spPr bwMode="auto">
          <a:xfrm flipH="1">
            <a:off x="35671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5845" name="Rectangle 7"/>
          <p:cNvSpPr>
            <a:spLocks noChangeArrowheads="1"/>
          </p:cNvSpPr>
          <p:nvPr/>
        </p:nvSpPr>
        <p:spPr bwMode="auto">
          <a:xfrm>
            <a:off x="3411538" y="2146300"/>
            <a:ext cx="755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jeune</a:t>
            </a:r>
          </a:p>
        </p:txBody>
      </p:sp>
      <p:sp>
        <p:nvSpPr>
          <p:cNvPr id="35846" name="Line 8"/>
          <p:cNvSpPr>
            <a:spLocks noChangeShapeType="1"/>
          </p:cNvSpPr>
          <p:nvPr/>
        </p:nvSpPr>
        <p:spPr bwMode="auto">
          <a:xfrm>
            <a:off x="44815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4506913" y="2146300"/>
            <a:ext cx="596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âgé</a:t>
            </a:r>
          </a:p>
        </p:txBody>
      </p:sp>
      <p:sp>
        <p:nvSpPr>
          <p:cNvPr id="35848" name="Line 10"/>
          <p:cNvSpPr>
            <a:spLocks noChangeShapeType="1"/>
          </p:cNvSpPr>
          <p:nvPr/>
        </p:nvSpPr>
        <p:spPr bwMode="auto">
          <a:xfrm>
            <a:off x="4252913" y="2070100"/>
            <a:ext cx="14287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11"/>
          <p:cNvSpPr>
            <a:spLocks noChangeArrowheads="1"/>
          </p:cNvSpPr>
          <p:nvPr/>
        </p:nvSpPr>
        <p:spPr bwMode="auto">
          <a:xfrm>
            <a:off x="3935413" y="2298700"/>
            <a:ext cx="87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moyen</a:t>
            </a:r>
          </a:p>
        </p:txBody>
      </p:sp>
      <p:sp>
        <p:nvSpPr>
          <p:cNvPr id="35850" name="Text Box 12"/>
          <p:cNvSpPr txBox="1">
            <a:spLocks noChangeArrowheads="1"/>
          </p:cNvSpPr>
          <p:nvPr/>
        </p:nvSpPr>
        <p:spPr bwMode="auto">
          <a:xfrm>
            <a:off x="1600200" y="2632075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({M,R,E},{I},{5})</a:t>
            </a:r>
          </a:p>
        </p:txBody>
      </p:sp>
      <p:sp>
        <p:nvSpPr>
          <p:cNvPr id="35851" name="Text Box 13"/>
          <p:cNvSpPr txBox="1">
            <a:spLocks noChangeArrowheads="1"/>
          </p:cNvSpPr>
          <p:nvPr/>
        </p:nvSpPr>
        <p:spPr bwMode="auto">
          <a:xfrm>
            <a:off x="2771775" y="3013075"/>
            <a:ext cx="2995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({M,R,E},{I},{1,2,4,8})</a:t>
            </a:r>
          </a:p>
        </p:txBody>
      </p:sp>
      <p:sp>
        <p:nvSpPr>
          <p:cNvPr id="35852" name="Text Box 14"/>
          <p:cNvSpPr txBox="1">
            <a:spLocks noChangeArrowheads="1"/>
          </p:cNvSpPr>
          <p:nvPr/>
        </p:nvSpPr>
        <p:spPr bwMode="auto">
          <a:xfrm>
            <a:off x="4648200" y="2632075"/>
            <a:ext cx="2751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({M,R,E},{I},{3,6,7})</a:t>
            </a:r>
          </a:p>
        </p:txBody>
      </p:sp>
      <p:sp>
        <p:nvSpPr>
          <p:cNvPr id="35853" name="Line 15"/>
          <p:cNvSpPr>
            <a:spLocks noChangeShapeType="1"/>
          </p:cNvSpPr>
          <p:nvPr/>
        </p:nvSpPr>
        <p:spPr bwMode="auto">
          <a:xfrm flipH="1">
            <a:off x="2057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16"/>
          <p:cNvSpPr>
            <a:spLocks noChangeArrowheads="1"/>
          </p:cNvSpPr>
          <p:nvPr/>
        </p:nvSpPr>
        <p:spPr bwMode="auto">
          <a:xfrm>
            <a:off x="1751013" y="35179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35855" name="Line 17"/>
          <p:cNvSpPr>
            <a:spLocks noChangeShapeType="1"/>
          </p:cNvSpPr>
          <p:nvPr/>
        </p:nvSpPr>
        <p:spPr bwMode="auto">
          <a:xfrm>
            <a:off x="6248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18"/>
          <p:cNvSpPr>
            <a:spLocks noChangeArrowheads="1"/>
          </p:cNvSpPr>
          <p:nvPr/>
        </p:nvSpPr>
        <p:spPr bwMode="auto">
          <a:xfrm>
            <a:off x="6521450" y="35179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 dirty="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35857" name="Rectangle 19"/>
          <p:cNvSpPr>
            <a:spLocks noChangeArrowheads="1"/>
          </p:cNvSpPr>
          <p:nvPr/>
        </p:nvSpPr>
        <p:spPr bwMode="auto">
          <a:xfrm>
            <a:off x="2895600" y="3962400"/>
            <a:ext cx="838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M</a:t>
            </a:r>
          </a:p>
        </p:txBody>
      </p:sp>
      <p:sp>
        <p:nvSpPr>
          <p:cNvPr id="35858" name="Rectangle 20"/>
          <p:cNvSpPr>
            <a:spLocks noChangeArrowheads="1"/>
          </p:cNvSpPr>
          <p:nvPr/>
        </p:nvSpPr>
        <p:spPr bwMode="auto">
          <a:xfrm>
            <a:off x="2590800" y="43434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</a:t>
            </a:r>
          </a:p>
        </p:txBody>
      </p:sp>
      <p:sp>
        <p:nvSpPr>
          <p:cNvPr id="35859" name="Rectangle 21"/>
          <p:cNvSpPr>
            <a:spLocks noChangeArrowheads="1"/>
          </p:cNvSpPr>
          <p:nvPr/>
        </p:nvSpPr>
        <p:spPr bwMode="auto">
          <a:xfrm>
            <a:off x="2895600" y="43434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35860" name="Rectangle 22"/>
          <p:cNvSpPr>
            <a:spLocks noChangeArrowheads="1"/>
          </p:cNvSpPr>
          <p:nvPr/>
        </p:nvSpPr>
        <p:spPr bwMode="auto">
          <a:xfrm>
            <a:off x="2590800" y="47244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2</a:t>
            </a:r>
          </a:p>
        </p:txBody>
      </p:sp>
      <p:sp>
        <p:nvSpPr>
          <p:cNvPr id="35861" name="Rectangle 23"/>
          <p:cNvSpPr>
            <a:spLocks noChangeArrowheads="1"/>
          </p:cNvSpPr>
          <p:nvPr/>
        </p:nvSpPr>
        <p:spPr bwMode="auto">
          <a:xfrm>
            <a:off x="2895600" y="47244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35862" name="Rectangle 24"/>
          <p:cNvSpPr>
            <a:spLocks noChangeArrowheads="1"/>
          </p:cNvSpPr>
          <p:nvPr/>
        </p:nvSpPr>
        <p:spPr bwMode="auto">
          <a:xfrm>
            <a:off x="3733800" y="3962400"/>
            <a:ext cx="7620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R</a:t>
            </a:r>
          </a:p>
        </p:txBody>
      </p:sp>
      <p:sp>
        <p:nvSpPr>
          <p:cNvPr id="35863" name="Rectangle 25"/>
          <p:cNvSpPr>
            <a:spLocks noChangeArrowheads="1"/>
          </p:cNvSpPr>
          <p:nvPr/>
        </p:nvSpPr>
        <p:spPr bwMode="auto">
          <a:xfrm>
            <a:off x="3733800" y="43434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35864" name="Rectangle 26"/>
          <p:cNvSpPr>
            <a:spLocks noChangeArrowheads="1"/>
          </p:cNvSpPr>
          <p:nvPr/>
        </p:nvSpPr>
        <p:spPr bwMode="auto">
          <a:xfrm>
            <a:off x="3733800" y="47244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35865" name="Rectangle 27"/>
          <p:cNvSpPr>
            <a:spLocks noChangeArrowheads="1"/>
          </p:cNvSpPr>
          <p:nvPr/>
        </p:nvSpPr>
        <p:spPr bwMode="auto">
          <a:xfrm>
            <a:off x="4495800" y="39624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E</a:t>
            </a:r>
          </a:p>
        </p:txBody>
      </p:sp>
      <p:sp>
        <p:nvSpPr>
          <p:cNvPr id="35866" name="Rectangle 28"/>
          <p:cNvSpPr>
            <a:spLocks noChangeArrowheads="1"/>
          </p:cNvSpPr>
          <p:nvPr/>
        </p:nvSpPr>
        <p:spPr bwMode="auto">
          <a:xfrm>
            <a:off x="4495800" y="43434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35867" name="Rectangle 29"/>
          <p:cNvSpPr>
            <a:spLocks noChangeArrowheads="1"/>
          </p:cNvSpPr>
          <p:nvPr/>
        </p:nvSpPr>
        <p:spPr bwMode="auto">
          <a:xfrm>
            <a:off x="4495800" y="47244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35868" name="Rectangle 30"/>
          <p:cNvSpPr>
            <a:spLocks noChangeArrowheads="1"/>
          </p:cNvSpPr>
          <p:nvPr/>
        </p:nvSpPr>
        <p:spPr bwMode="auto">
          <a:xfrm>
            <a:off x="5181600" y="3962400"/>
            <a:ext cx="457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I</a:t>
            </a:r>
          </a:p>
        </p:txBody>
      </p:sp>
      <p:sp>
        <p:nvSpPr>
          <p:cNvPr id="35869" name="Rectangle 31"/>
          <p:cNvSpPr>
            <a:spLocks noChangeArrowheads="1"/>
          </p:cNvSpPr>
          <p:nvPr/>
        </p:nvSpPr>
        <p:spPr bwMode="auto">
          <a:xfrm>
            <a:off x="5181600" y="43434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35870" name="Rectangle 32"/>
          <p:cNvSpPr>
            <a:spLocks noChangeArrowheads="1"/>
          </p:cNvSpPr>
          <p:nvPr/>
        </p:nvSpPr>
        <p:spPr bwMode="auto">
          <a:xfrm>
            <a:off x="5181600" y="47244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35871" name="Rectangle 33"/>
          <p:cNvSpPr>
            <a:spLocks noChangeArrowheads="1"/>
          </p:cNvSpPr>
          <p:nvPr/>
        </p:nvSpPr>
        <p:spPr bwMode="auto">
          <a:xfrm>
            <a:off x="2590800" y="51054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4</a:t>
            </a:r>
          </a:p>
        </p:txBody>
      </p:sp>
      <p:sp>
        <p:nvSpPr>
          <p:cNvPr id="35872" name="Rectangle 34"/>
          <p:cNvSpPr>
            <a:spLocks noChangeArrowheads="1"/>
          </p:cNvSpPr>
          <p:nvPr/>
        </p:nvSpPr>
        <p:spPr bwMode="auto">
          <a:xfrm>
            <a:off x="2895600" y="51054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35873" name="Rectangle 35"/>
          <p:cNvSpPr>
            <a:spLocks noChangeArrowheads="1"/>
          </p:cNvSpPr>
          <p:nvPr/>
        </p:nvSpPr>
        <p:spPr bwMode="auto">
          <a:xfrm>
            <a:off x="3733800" y="51054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35874" name="Rectangle 36"/>
          <p:cNvSpPr>
            <a:spLocks noChangeArrowheads="1"/>
          </p:cNvSpPr>
          <p:nvPr/>
        </p:nvSpPr>
        <p:spPr bwMode="auto">
          <a:xfrm>
            <a:off x="4495800" y="51054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35875" name="Rectangle 37"/>
          <p:cNvSpPr>
            <a:spLocks noChangeArrowheads="1"/>
          </p:cNvSpPr>
          <p:nvPr/>
        </p:nvSpPr>
        <p:spPr bwMode="auto">
          <a:xfrm>
            <a:off x="5181600" y="51054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35876" name="Rectangle 38"/>
          <p:cNvSpPr>
            <a:spLocks noChangeArrowheads="1"/>
          </p:cNvSpPr>
          <p:nvPr/>
        </p:nvSpPr>
        <p:spPr bwMode="auto">
          <a:xfrm>
            <a:off x="2590800" y="54864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8</a:t>
            </a:r>
          </a:p>
        </p:txBody>
      </p:sp>
      <p:sp>
        <p:nvSpPr>
          <p:cNvPr id="35877" name="Rectangle 39"/>
          <p:cNvSpPr>
            <a:spLocks noChangeArrowheads="1"/>
          </p:cNvSpPr>
          <p:nvPr/>
        </p:nvSpPr>
        <p:spPr bwMode="auto">
          <a:xfrm>
            <a:off x="2895600" y="54864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35878" name="Rectangle 40"/>
          <p:cNvSpPr>
            <a:spLocks noChangeArrowheads="1"/>
          </p:cNvSpPr>
          <p:nvPr/>
        </p:nvSpPr>
        <p:spPr bwMode="auto">
          <a:xfrm>
            <a:off x="3733800" y="54864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35879" name="Rectangle 41"/>
          <p:cNvSpPr>
            <a:spLocks noChangeArrowheads="1"/>
          </p:cNvSpPr>
          <p:nvPr/>
        </p:nvSpPr>
        <p:spPr bwMode="auto">
          <a:xfrm>
            <a:off x="4495800" y="54864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35880" name="Rectangle 42"/>
          <p:cNvSpPr>
            <a:spLocks noChangeArrowheads="1"/>
          </p:cNvSpPr>
          <p:nvPr/>
        </p:nvSpPr>
        <p:spPr bwMode="auto">
          <a:xfrm>
            <a:off x="5181600" y="54864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4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17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10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4068763" y="10668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(2,2)</a:t>
            </a:r>
          </a:p>
        </p:txBody>
      </p:sp>
      <p:grpSp>
        <p:nvGrpSpPr>
          <p:cNvPr id="36867" name="Group 5"/>
          <p:cNvGrpSpPr>
            <a:grpSpLocks/>
          </p:cNvGrpSpPr>
          <p:nvPr/>
        </p:nvGrpSpPr>
        <p:grpSpPr bwMode="auto">
          <a:xfrm>
            <a:off x="180975" y="1981201"/>
            <a:ext cx="2130426" cy="1328738"/>
            <a:chOff x="114" y="1824"/>
            <a:chExt cx="1342" cy="837"/>
          </a:xfrm>
        </p:grpSpPr>
        <p:sp>
          <p:nvSpPr>
            <p:cNvPr id="36897" name="Rectangle 6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36898" name="Line 7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99" name="Rectangle 8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36900" name="Line 9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901" name="Rectangle 10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36902" name="Line 11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903" name="Rectangle 12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36904" name="Rectangle 13"/>
            <p:cNvSpPr>
              <a:spLocks noChangeArrowheads="1"/>
            </p:cNvSpPr>
            <p:nvPr/>
          </p:nvSpPr>
          <p:spPr bwMode="auto">
            <a:xfrm>
              <a:off x="114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6905" name="Rectangle 14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36906" name="Rectangle 15"/>
            <p:cNvSpPr>
              <a:spLocks noChangeArrowheads="1"/>
            </p:cNvSpPr>
            <p:nvPr/>
          </p:nvSpPr>
          <p:spPr bwMode="auto">
            <a:xfrm>
              <a:off x="106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(0,1)</a:t>
              </a:r>
            </a:p>
          </p:txBody>
        </p:sp>
      </p:grpSp>
      <p:grpSp>
        <p:nvGrpSpPr>
          <p:cNvPr id="36868" name="Group 16"/>
          <p:cNvGrpSpPr>
            <a:grpSpLocks/>
          </p:cNvGrpSpPr>
          <p:nvPr/>
        </p:nvGrpSpPr>
        <p:grpSpPr bwMode="auto">
          <a:xfrm>
            <a:off x="3276601" y="1981201"/>
            <a:ext cx="2116138" cy="1328738"/>
            <a:chOff x="2648" y="1824"/>
            <a:chExt cx="1333" cy="837"/>
          </a:xfrm>
        </p:grpSpPr>
        <p:sp>
          <p:nvSpPr>
            <p:cNvPr id="36887" name="Rectangle 17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36888" name="Line 18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89" name="Rectangle 19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36890" name="Line 20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91" name="Rectangle 21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36892" name="Line 22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93" name="Rectangle 23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36894" name="Rectangle 24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6895" name="Rectangle 25"/>
            <p:cNvSpPr>
              <a:spLocks noChangeArrowheads="1"/>
            </p:cNvSpPr>
            <p:nvPr/>
          </p:nvSpPr>
          <p:spPr bwMode="auto">
            <a:xfrm>
              <a:off x="312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6896" name="Rectangle 26"/>
            <p:cNvSpPr>
              <a:spLocks noChangeArrowheads="1"/>
            </p:cNvSpPr>
            <p:nvPr/>
          </p:nvSpPr>
          <p:spPr bwMode="auto">
            <a:xfrm>
              <a:off x="3590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(0,0)</a:t>
              </a:r>
            </a:p>
          </p:txBody>
        </p:sp>
      </p:grpSp>
      <p:grpSp>
        <p:nvGrpSpPr>
          <p:cNvPr id="36869" name="Group 27"/>
          <p:cNvGrpSpPr>
            <a:grpSpLocks/>
          </p:cNvGrpSpPr>
          <p:nvPr/>
        </p:nvGrpSpPr>
        <p:grpSpPr bwMode="auto">
          <a:xfrm>
            <a:off x="6735765" y="1981201"/>
            <a:ext cx="2144713" cy="1328738"/>
            <a:chOff x="4243" y="1824"/>
            <a:chExt cx="1351" cy="837"/>
          </a:xfrm>
        </p:grpSpPr>
        <p:sp>
          <p:nvSpPr>
            <p:cNvPr id="36880" name="Rectangle 28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36881" name="Line 29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82" name="Rectangle 30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36883" name="Line 31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6884" name="Rectangle 32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36885" name="Rectangle 33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(2,0)</a:t>
              </a:r>
            </a:p>
          </p:txBody>
        </p:sp>
        <p:sp>
          <p:nvSpPr>
            <p:cNvPr id="36886" name="Rectangle 34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sp>
        <p:nvSpPr>
          <p:cNvPr id="36870" name="Line 35"/>
          <p:cNvSpPr>
            <a:spLocks noChangeShapeType="1"/>
          </p:cNvSpPr>
          <p:nvPr/>
        </p:nvSpPr>
        <p:spPr bwMode="auto">
          <a:xfrm flipH="1">
            <a:off x="1447800" y="1295400"/>
            <a:ext cx="2362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6871" name="Line 36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6872" name="Line 37"/>
          <p:cNvSpPr>
            <a:spLocks noChangeShapeType="1"/>
          </p:cNvSpPr>
          <p:nvPr/>
        </p:nvSpPr>
        <p:spPr bwMode="auto">
          <a:xfrm>
            <a:off x="5029200" y="1295400"/>
            <a:ext cx="2743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68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365947"/>
              </p:ext>
            </p:extLst>
          </p:nvPr>
        </p:nvGraphicFramePr>
        <p:xfrm>
          <a:off x="5232400" y="887413"/>
          <a:ext cx="33924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5" name="Equation" r:id="rId3" imgW="2489200" imgH="431800" progId="Equation.3">
                  <p:embed/>
                </p:oleObj>
              </mc:Choice>
              <mc:Fallback>
                <p:oleObj name="Equation" r:id="rId3" imgW="2489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887413"/>
                        <a:ext cx="33924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99810"/>
              </p:ext>
            </p:extLst>
          </p:nvPr>
        </p:nvGraphicFramePr>
        <p:xfrm>
          <a:off x="355600" y="3673475"/>
          <a:ext cx="330358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6" name="Equation" r:id="rId5" imgW="2425700" imgH="431800" progId="Equation.3">
                  <p:embed/>
                </p:oleObj>
              </mc:Choice>
              <mc:Fallback>
                <p:oleObj name="Equation" r:id="rId5" imgW="2425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3673475"/>
                        <a:ext cx="330358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541024"/>
              </p:ext>
            </p:extLst>
          </p:nvPr>
        </p:nvGraphicFramePr>
        <p:xfrm>
          <a:off x="280988" y="4244975"/>
          <a:ext cx="33051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7" name="Equation" r:id="rId7" imgW="2425700" imgH="431800" progId="Equation.3">
                  <p:embed/>
                </p:oleObj>
              </mc:Choice>
              <mc:Fallback>
                <p:oleObj name="Equation" r:id="rId7" imgW="2425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4244975"/>
                        <a:ext cx="33051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361984"/>
              </p:ext>
            </p:extLst>
          </p:nvPr>
        </p:nvGraphicFramePr>
        <p:xfrm>
          <a:off x="290513" y="4816475"/>
          <a:ext cx="32877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8" name="Equation" r:id="rId9" imgW="2413000" imgH="431800" progId="Equation.3">
                  <p:embed/>
                </p:oleObj>
              </mc:Choice>
              <mc:Fallback>
                <p:oleObj name="Equation" r:id="rId9" imgW="2413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4816475"/>
                        <a:ext cx="32877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117246"/>
              </p:ext>
            </p:extLst>
          </p:nvPr>
        </p:nvGraphicFramePr>
        <p:xfrm>
          <a:off x="53975" y="5365750"/>
          <a:ext cx="60690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9" name="Equation" r:id="rId11" imgW="4648200" imgH="685800" progId="Equation.3">
                  <p:embed/>
                </p:oleObj>
              </mc:Choice>
              <mc:Fallback>
                <p:oleObj name="Equation" r:id="rId11" imgW="4648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5365750"/>
                        <a:ext cx="606901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4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18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3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4068763" y="10668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(2,2)</a:t>
            </a:r>
          </a:p>
        </p:txBody>
      </p: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180975" y="1981201"/>
            <a:ext cx="2130426" cy="1328738"/>
            <a:chOff x="114" y="1824"/>
            <a:chExt cx="1342" cy="837"/>
          </a:xfrm>
        </p:grpSpPr>
        <p:sp>
          <p:nvSpPr>
            <p:cNvPr id="37921" name="Rectangle 6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37922" name="Line 7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23" name="Rectangle 8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37924" name="Line 9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25" name="Rectangle 10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37926" name="Line 11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27" name="Rectangle 12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37928" name="Rectangle 13"/>
            <p:cNvSpPr>
              <a:spLocks noChangeArrowheads="1"/>
            </p:cNvSpPr>
            <p:nvPr/>
          </p:nvSpPr>
          <p:spPr bwMode="auto">
            <a:xfrm>
              <a:off x="114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7929" name="Rectangle 14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37930" name="Rectangle 15"/>
            <p:cNvSpPr>
              <a:spLocks noChangeArrowheads="1"/>
            </p:cNvSpPr>
            <p:nvPr/>
          </p:nvSpPr>
          <p:spPr bwMode="auto">
            <a:xfrm>
              <a:off x="106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(0,1)</a:t>
              </a:r>
            </a:p>
          </p:txBody>
        </p:sp>
      </p:grpSp>
      <p:grpSp>
        <p:nvGrpSpPr>
          <p:cNvPr id="37892" name="Group 16"/>
          <p:cNvGrpSpPr>
            <a:grpSpLocks/>
          </p:cNvGrpSpPr>
          <p:nvPr/>
        </p:nvGrpSpPr>
        <p:grpSpPr bwMode="auto">
          <a:xfrm>
            <a:off x="3276601" y="1981201"/>
            <a:ext cx="2116138" cy="1328738"/>
            <a:chOff x="2648" y="1824"/>
            <a:chExt cx="1333" cy="837"/>
          </a:xfrm>
        </p:grpSpPr>
        <p:sp>
          <p:nvSpPr>
            <p:cNvPr id="37911" name="Rectangle 17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37912" name="Line 18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13" name="Rectangle 19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37914" name="Line 20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15" name="Rectangle 21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37916" name="Line 22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17" name="Rectangle 23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37918" name="Rectangle 24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7919" name="Rectangle 25"/>
            <p:cNvSpPr>
              <a:spLocks noChangeArrowheads="1"/>
            </p:cNvSpPr>
            <p:nvPr/>
          </p:nvSpPr>
          <p:spPr bwMode="auto">
            <a:xfrm>
              <a:off x="312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7920" name="Rectangle 26"/>
            <p:cNvSpPr>
              <a:spLocks noChangeArrowheads="1"/>
            </p:cNvSpPr>
            <p:nvPr/>
          </p:nvSpPr>
          <p:spPr bwMode="auto">
            <a:xfrm>
              <a:off x="3590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(0,0)</a:t>
              </a:r>
            </a:p>
          </p:txBody>
        </p:sp>
      </p:grpSp>
      <p:grpSp>
        <p:nvGrpSpPr>
          <p:cNvPr id="37893" name="Group 27"/>
          <p:cNvGrpSpPr>
            <a:grpSpLocks/>
          </p:cNvGrpSpPr>
          <p:nvPr/>
        </p:nvGrpSpPr>
        <p:grpSpPr bwMode="auto">
          <a:xfrm>
            <a:off x="6735765" y="1981201"/>
            <a:ext cx="2144713" cy="1328738"/>
            <a:chOff x="4243" y="1824"/>
            <a:chExt cx="1351" cy="837"/>
          </a:xfrm>
        </p:grpSpPr>
        <p:sp>
          <p:nvSpPr>
            <p:cNvPr id="37904" name="Rectangle 28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37905" name="Line 29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06" name="Rectangle 30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37907" name="Line 31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7908" name="Rectangle 32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37909" name="Rectangle 33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(2,0)</a:t>
              </a:r>
            </a:p>
          </p:txBody>
        </p:sp>
        <p:sp>
          <p:nvSpPr>
            <p:cNvPr id="37910" name="Rectangle 34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sp>
        <p:nvSpPr>
          <p:cNvPr id="37894" name="Line 35"/>
          <p:cNvSpPr>
            <a:spLocks noChangeShapeType="1"/>
          </p:cNvSpPr>
          <p:nvPr/>
        </p:nvSpPr>
        <p:spPr bwMode="auto">
          <a:xfrm flipH="1">
            <a:off x="1447800" y="1295400"/>
            <a:ext cx="2362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7895" name="Line 36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7896" name="Line 37"/>
          <p:cNvSpPr>
            <a:spLocks noChangeShapeType="1"/>
          </p:cNvSpPr>
          <p:nvPr/>
        </p:nvSpPr>
        <p:spPr bwMode="auto">
          <a:xfrm>
            <a:off x="5029200" y="1295400"/>
            <a:ext cx="2743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78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535267"/>
              </p:ext>
            </p:extLst>
          </p:nvPr>
        </p:nvGraphicFramePr>
        <p:xfrm>
          <a:off x="5232400" y="887413"/>
          <a:ext cx="33924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9" name="Equation" r:id="rId3" imgW="2489200" imgH="431800" progId="Equation.3">
                  <p:embed/>
                </p:oleObj>
              </mc:Choice>
              <mc:Fallback>
                <p:oleObj name="Equation" r:id="rId3" imgW="2489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887413"/>
                        <a:ext cx="33924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83750"/>
              </p:ext>
            </p:extLst>
          </p:nvPr>
        </p:nvGraphicFramePr>
        <p:xfrm>
          <a:off x="3060700" y="3816350"/>
          <a:ext cx="33051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Equation" r:id="rId5" imgW="2425700" imgH="431800" progId="Equation.3">
                  <p:embed/>
                </p:oleObj>
              </mc:Choice>
              <mc:Fallback>
                <p:oleObj name="Equation" r:id="rId5" imgW="2425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3816350"/>
                        <a:ext cx="33051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35073"/>
              </p:ext>
            </p:extLst>
          </p:nvPr>
        </p:nvGraphicFramePr>
        <p:xfrm>
          <a:off x="3016250" y="4387850"/>
          <a:ext cx="33401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Equation" r:id="rId7" imgW="2451100" imgH="431800" progId="Equation.3">
                  <p:embed/>
                </p:oleObj>
              </mc:Choice>
              <mc:Fallback>
                <p:oleObj name="Equation" r:id="rId7" imgW="2451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4387850"/>
                        <a:ext cx="33401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564813"/>
              </p:ext>
            </p:extLst>
          </p:nvPr>
        </p:nvGraphicFramePr>
        <p:xfrm>
          <a:off x="2941638" y="4959350"/>
          <a:ext cx="335915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2" name="Equation" r:id="rId9" imgW="2463800" imgH="431800" progId="Equation.3">
                  <p:embed/>
                </p:oleObj>
              </mc:Choice>
              <mc:Fallback>
                <p:oleObj name="Equation" r:id="rId9" imgW="246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4959350"/>
                        <a:ext cx="335915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377218"/>
              </p:ext>
            </p:extLst>
          </p:nvPr>
        </p:nvGraphicFramePr>
        <p:xfrm>
          <a:off x="2732088" y="5499100"/>
          <a:ext cx="60880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3" name="Equation" r:id="rId11" imgW="4660900" imgH="685800" progId="Equation.3">
                  <p:embed/>
                </p:oleObj>
              </mc:Choice>
              <mc:Fallback>
                <p:oleObj name="Equation" r:id="rId11" imgW="46609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5499100"/>
                        <a:ext cx="608806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4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19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2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Contexte : Apprentissage Automatique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4C6917-960D-4596-B318-F2F8487FC3AC}" type="slidenum">
              <a:rPr lang="en-US">
                <a:latin typeface="Century Gothic"/>
                <a:cs typeface="Century Gothic"/>
              </a:rPr>
              <a:pPr>
                <a:defRPr/>
              </a:pPr>
              <a:t>2</a:t>
            </a:fld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90" y="2953340"/>
            <a:ext cx="4424057" cy="231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029551" y="5376310"/>
            <a:ext cx="5399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20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90000"/>
              <a:defRPr/>
            </a:pPr>
            <a:r>
              <a:rPr lang="fr-FR" sz="2800" dirty="0">
                <a:solidFill>
                  <a:srgbClr val="CC0066"/>
                </a:solidFill>
                <a:latin typeface="Calibri"/>
                <a:cs typeface="+mn-cs"/>
              </a:rPr>
              <a:t>Est-ce qu’il s’agit d’un mélanome ?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43" y="1718815"/>
            <a:ext cx="1535320" cy="87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39" y="1718814"/>
            <a:ext cx="1606940" cy="87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1761530"/>
            <a:ext cx="1068936" cy="84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 descr="IMG_01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9212" y="1789401"/>
            <a:ext cx="1215880" cy="8152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81" y="1708950"/>
            <a:ext cx="1071563" cy="87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5722" y="1880067"/>
            <a:ext cx="71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7839" y="1888089"/>
            <a:ext cx="71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" name="Plus 5"/>
          <p:cNvSpPr/>
          <p:nvPr/>
        </p:nvSpPr>
        <p:spPr>
          <a:xfrm>
            <a:off x="1030263" y="2277565"/>
            <a:ext cx="431855" cy="514686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Minus 17"/>
          <p:cNvSpPr/>
          <p:nvPr/>
        </p:nvSpPr>
        <p:spPr>
          <a:xfrm>
            <a:off x="3771761" y="2372402"/>
            <a:ext cx="530964" cy="257343"/>
          </a:xfrm>
          <a:prstGeom prst="mathMinus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8473752" y="2261524"/>
            <a:ext cx="431855" cy="514686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7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4068763" y="10668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(2,2)</a:t>
            </a:r>
          </a:p>
        </p:txBody>
      </p:sp>
      <p:grpSp>
        <p:nvGrpSpPr>
          <p:cNvPr id="38915" name="Group 5"/>
          <p:cNvGrpSpPr>
            <a:grpSpLocks/>
          </p:cNvGrpSpPr>
          <p:nvPr/>
        </p:nvGrpSpPr>
        <p:grpSpPr bwMode="auto">
          <a:xfrm>
            <a:off x="180975" y="1981201"/>
            <a:ext cx="2130426" cy="1328738"/>
            <a:chOff x="114" y="1824"/>
            <a:chExt cx="1342" cy="837"/>
          </a:xfrm>
        </p:grpSpPr>
        <p:sp>
          <p:nvSpPr>
            <p:cNvPr id="38944" name="Rectangle 6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38945" name="Line 7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46" name="Rectangle 8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38947" name="Line 9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48" name="Rectangle 10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38949" name="Line 11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50" name="Rectangle 12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38951" name="Rectangle 13"/>
            <p:cNvSpPr>
              <a:spLocks noChangeArrowheads="1"/>
            </p:cNvSpPr>
            <p:nvPr/>
          </p:nvSpPr>
          <p:spPr bwMode="auto">
            <a:xfrm>
              <a:off x="114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8952" name="Rectangle 14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38953" name="Rectangle 15"/>
            <p:cNvSpPr>
              <a:spLocks noChangeArrowheads="1"/>
            </p:cNvSpPr>
            <p:nvPr/>
          </p:nvSpPr>
          <p:spPr bwMode="auto">
            <a:xfrm>
              <a:off x="106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(0,1)</a:t>
              </a:r>
            </a:p>
          </p:txBody>
        </p:sp>
      </p:grpSp>
      <p:grpSp>
        <p:nvGrpSpPr>
          <p:cNvPr id="38916" name="Group 16"/>
          <p:cNvGrpSpPr>
            <a:grpSpLocks/>
          </p:cNvGrpSpPr>
          <p:nvPr/>
        </p:nvGrpSpPr>
        <p:grpSpPr bwMode="auto">
          <a:xfrm>
            <a:off x="3276601" y="1981201"/>
            <a:ext cx="2116138" cy="1328738"/>
            <a:chOff x="2648" y="1824"/>
            <a:chExt cx="1333" cy="837"/>
          </a:xfrm>
        </p:grpSpPr>
        <p:sp>
          <p:nvSpPr>
            <p:cNvPr id="38934" name="Rectangle 17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38935" name="Line 18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36" name="Rectangle 19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38937" name="Line 20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38" name="Rectangle 21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38939" name="Line 22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40" name="Rectangle 23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38941" name="Rectangle 24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8942" name="Rectangle 25"/>
            <p:cNvSpPr>
              <a:spLocks noChangeArrowheads="1"/>
            </p:cNvSpPr>
            <p:nvPr/>
          </p:nvSpPr>
          <p:spPr bwMode="auto">
            <a:xfrm>
              <a:off x="312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38943" name="Rectangle 26"/>
            <p:cNvSpPr>
              <a:spLocks noChangeArrowheads="1"/>
            </p:cNvSpPr>
            <p:nvPr/>
          </p:nvSpPr>
          <p:spPr bwMode="auto">
            <a:xfrm>
              <a:off x="3590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(0,0)</a:t>
              </a:r>
            </a:p>
          </p:txBody>
        </p:sp>
      </p:grpSp>
      <p:grpSp>
        <p:nvGrpSpPr>
          <p:cNvPr id="38917" name="Group 27"/>
          <p:cNvGrpSpPr>
            <a:grpSpLocks/>
          </p:cNvGrpSpPr>
          <p:nvPr/>
        </p:nvGrpSpPr>
        <p:grpSpPr bwMode="auto">
          <a:xfrm>
            <a:off x="6735765" y="1981201"/>
            <a:ext cx="2144713" cy="1328738"/>
            <a:chOff x="4243" y="1824"/>
            <a:chExt cx="1351" cy="837"/>
          </a:xfrm>
        </p:grpSpPr>
        <p:sp>
          <p:nvSpPr>
            <p:cNvPr id="38927" name="Rectangle 28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38928" name="Line 29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29" name="Rectangle 30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38930" name="Line 31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38931" name="Rectangle 32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38932" name="Rectangle 33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(2,0)</a:t>
              </a:r>
            </a:p>
          </p:txBody>
        </p:sp>
        <p:sp>
          <p:nvSpPr>
            <p:cNvPr id="38933" name="Rectangle 34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sp>
        <p:nvSpPr>
          <p:cNvPr id="38918" name="Line 35"/>
          <p:cNvSpPr>
            <a:spLocks noChangeShapeType="1"/>
          </p:cNvSpPr>
          <p:nvPr/>
        </p:nvSpPr>
        <p:spPr bwMode="auto">
          <a:xfrm flipH="1">
            <a:off x="1447800" y="1295400"/>
            <a:ext cx="2362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8919" name="Line 36"/>
          <p:cNvSpPr>
            <a:spLocks noChangeShapeType="1"/>
          </p:cNvSpPr>
          <p:nvPr/>
        </p:nvSpPr>
        <p:spPr bwMode="auto">
          <a:xfrm>
            <a:off x="4343400" y="1371600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38920" name="Line 37"/>
          <p:cNvSpPr>
            <a:spLocks noChangeShapeType="1"/>
          </p:cNvSpPr>
          <p:nvPr/>
        </p:nvSpPr>
        <p:spPr bwMode="auto">
          <a:xfrm>
            <a:off x="5029200" y="1295400"/>
            <a:ext cx="2743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graphicFrame>
        <p:nvGraphicFramePr>
          <p:cNvPr id="389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249882"/>
              </p:ext>
            </p:extLst>
          </p:nvPr>
        </p:nvGraphicFramePr>
        <p:xfrm>
          <a:off x="5232400" y="887413"/>
          <a:ext cx="33924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5" name="Equation" r:id="rId3" imgW="2489200" imgH="431800" progId="Equation.3">
                  <p:embed/>
                </p:oleObj>
              </mc:Choice>
              <mc:Fallback>
                <p:oleObj name="Equation" r:id="rId3" imgW="2489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887413"/>
                        <a:ext cx="33924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0154"/>
              </p:ext>
            </p:extLst>
          </p:nvPr>
        </p:nvGraphicFramePr>
        <p:xfrm>
          <a:off x="5640388" y="3887788"/>
          <a:ext cx="33385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6" name="Equation" r:id="rId5" imgW="2451100" imgH="431800" progId="Equation.3">
                  <p:embed/>
                </p:oleObj>
              </mc:Choice>
              <mc:Fallback>
                <p:oleObj name="Equation" r:id="rId5" imgW="2451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3887788"/>
                        <a:ext cx="33385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34486"/>
              </p:ext>
            </p:extLst>
          </p:nvPr>
        </p:nvGraphicFramePr>
        <p:xfrm>
          <a:off x="5630863" y="4459288"/>
          <a:ext cx="33750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7" name="Equation" r:id="rId7" imgW="2476500" imgH="431800" progId="Equation.3">
                  <p:embed/>
                </p:oleObj>
              </mc:Choice>
              <mc:Fallback>
                <p:oleObj name="Equation" r:id="rId7" imgW="2476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4459288"/>
                        <a:ext cx="33750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103593"/>
              </p:ext>
            </p:extLst>
          </p:nvPr>
        </p:nvGraphicFramePr>
        <p:xfrm>
          <a:off x="4344988" y="5499100"/>
          <a:ext cx="48260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8" name="Equation" r:id="rId9" imgW="3695700" imgH="685800" progId="Equation.3">
                  <p:embed/>
                </p:oleObj>
              </mc:Choice>
              <mc:Fallback>
                <p:oleObj name="Equation" r:id="rId9" imgW="3695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5499100"/>
                        <a:ext cx="48260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20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46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2408238" y="1336675"/>
            <a:ext cx="4217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 dirty="0">
                <a:latin typeface="Courier New" charset="0"/>
              </a:rPr>
              <a:t>({M,A,R,E},{I},{1,2,3,4,5,6,7,8})</a:t>
            </a: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4202113" y="16891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A ?</a:t>
            </a:r>
          </a:p>
        </p:txBody>
      </p:sp>
      <p:sp>
        <p:nvSpPr>
          <p:cNvPr id="40964" name="Line 6"/>
          <p:cNvSpPr>
            <a:spLocks noChangeShapeType="1"/>
          </p:cNvSpPr>
          <p:nvPr/>
        </p:nvSpPr>
        <p:spPr bwMode="auto">
          <a:xfrm flipH="1">
            <a:off x="38211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3665538" y="2146300"/>
            <a:ext cx="755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jeune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47355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4760913" y="2146300"/>
            <a:ext cx="596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âgé</a:t>
            </a:r>
          </a:p>
        </p:txBody>
      </p:sp>
      <p:sp>
        <p:nvSpPr>
          <p:cNvPr id="40968" name="Line 10"/>
          <p:cNvSpPr>
            <a:spLocks noChangeShapeType="1"/>
          </p:cNvSpPr>
          <p:nvPr/>
        </p:nvSpPr>
        <p:spPr bwMode="auto">
          <a:xfrm>
            <a:off x="4506913" y="2070100"/>
            <a:ext cx="14287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189413" y="2298700"/>
            <a:ext cx="87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moyen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1854200" y="2632075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({M,R,E},{I},{5})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3054350" y="3013075"/>
            <a:ext cx="2995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({M,R,E},{I},{1,2,4,8})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4902200" y="2632075"/>
            <a:ext cx="2751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({M,R,E},{I},{3,6,7})</a:t>
            </a:r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 flipH="1">
            <a:off x="2311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2005013" y="35179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0975" name="Line 17"/>
          <p:cNvSpPr>
            <a:spLocks noChangeShapeType="1"/>
          </p:cNvSpPr>
          <p:nvPr/>
        </p:nvSpPr>
        <p:spPr bwMode="auto">
          <a:xfrm>
            <a:off x="6502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6775450" y="35179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0977" name="Rectangle 19"/>
          <p:cNvSpPr>
            <a:spLocks noChangeArrowheads="1"/>
          </p:cNvSpPr>
          <p:nvPr/>
        </p:nvSpPr>
        <p:spPr bwMode="auto">
          <a:xfrm>
            <a:off x="4216400" y="37465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E ?</a:t>
            </a: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3835400" y="41275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Rectangle 21"/>
          <p:cNvSpPr>
            <a:spLocks noChangeArrowheads="1"/>
          </p:cNvSpPr>
          <p:nvPr/>
        </p:nvSpPr>
        <p:spPr bwMode="auto">
          <a:xfrm>
            <a:off x="3786188" y="4203700"/>
            <a:ext cx="484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0980" name="Line 22"/>
          <p:cNvSpPr>
            <a:spLocks noChangeShapeType="1"/>
          </p:cNvSpPr>
          <p:nvPr/>
        </p:nvSpPr>
        <p:spPr bwMode="auto">
          <a:xfrm>
            <a:off x="4749800" y="41275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Rectangle 23"/>
          <p:cNvSpPr>
            <a:spLocks noChangeArrowheads="1"/>
          </p:cNvSpPr>
          <p:nvPr/>
        </p:nvSpPr>
        <p:spPr bwMode="auto">
          <a:xfrm>
            <a:off x="4776788" y="4203700"/>
            <a:ext cx="5692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>
            <a:off x="4521200" y="3365500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2159000" y="4719638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({M,R},{I},{1,4})</a:t>
            </a:r>
          </a:p>
        </p:txBody>
      </p:sp>
      <p:sp>
        <p:nvSpPr>
          <p:cNvPr id="40984" name="Text Box 26"/>
          <p:cNvSpPr txBox="1">
            <a:spLocks noChangeArrowheads="1"/>
          </p:cNvSpPr>
          <p:nvPr/>
        </p:nvSpPr>
        <p:spPr bwMode="auto">
          <a:xfrm>
            <a:off x="4689475" y="4719638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({M,R},{I},{2,8})</a:t>
            </a:r>
          </a:p>
        </p:txBody>
      </p:sp>
      <p:sp>
        <p:nvSpPr>
          <p:cNvPr id="3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21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97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2408238" y="1336675"/>
            <a:ext cx="4217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 dirty="0">
                <a:latin typeface="Courier New" charset="0"/>
              </a:rPr>
              <a:t>({M,A,R,E},{I},{1,2,3,4,5,6,7,8})</a:t>
            </a: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4202113" y="16891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A ?</a:t>
            </a:r>
          </a:p>
        </p:txBody>
      </p:sp>
      <p:sp>
        <p:nvSpPr>
          <p:cNvPr id="40964" name="Line 6"/>
          <p:cNvSpPr>
            <a:spLocks noChangeShapeType="1"/>
          </p:cNvSpPr>
          <p:nvPr/>
        </p:nvSpPr>
        <p:spPr bwMode="auto">
          <a:xfrm flipH="1">
            <a:off x="38211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3665538" y="2146300"/>
            <a:ext cx="755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jeune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4735513" y="20701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4760913" y="2146300"/>
            <a:ext cx="596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âgé</a:t>
            </a:r>
          </a:p>
        </p:txBody>
      </p:sp>
      <p:sp>
        <p:nvSpPr>
          <p:cNvPr id="40968" name="Line 10"/>
          <p:cNvSpPr>
            <a:spLocks noChangeShapeType="1"/>
          </p:cNvSpPr>
          <p:nvPr/>
        </p:nvSpPr>
        <p:spPr bwMode="auto">
          <a:xfrm>
            <a:off x="4506913" y="2070100"/>
            <a:ext cx="14287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189413" y="2298700"/>
            <a:ext cx="87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moyen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1854200" y="2632075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({M,R,E},{I},{5})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3054350" y="3013075"/>
            <a:ext cx="2995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({M,R,E},{I},{1,2,4,8})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4902200" y="2632075"/>
            <a:ext cx="2751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({M,R,E},{I},{3,6,7})</a:t>
            </a:r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 flipH="1">
            <a:off x="2311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2005013" y="35179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0975" name="Line 17"/>
          <p:cNvSpPr>
            <a:spLocks noChangeShapeType="1"/>
          </p:cNvSpPr>
          <p:nvPr/>
        </p:nvSpPr>
        <p:spPr bwMode="auto">
          <a:xfrm>
            <a:off x="6502400" y="29083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6775450" y="35179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0977" name="Rectangle 19"/>
          <p:cNvSpPr>
            <a:spLocks noChangeArrowheads="1"/>
          </p:cNvSpPr>
          <p:nvPr/>
        </p:nvSpPr>
        <p:spPr bwMode="auto">
          <a:xfrm>
            <a:off x="4216400" y="37465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E ?</a:t>
            </a:r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 flipH="1">
            <a:off x="3835400" y="41275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Rectangle 21"/>
          <p:cNvSpPr>
            <a:spLocks noChangeArrowheads="1"/>
          </p:cNvSpPr>
          <p:nvPr/>
        </p:nvSpPr>
        <p:spPr bwMode="auto">
          <a:xfrm>
            <a:off x="3786188" y="4203700"/>
            <a:ext cx="484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0980" name="Line 22"/>
          <p:cNvSpPr>
            <a:spLocks noChangeShapeType="1"/>
          </p:cNvSpPr>
          <p:nvPr/>
        </p:nvSpPr>
        <p:spPr bwMode="auto">
          <a:xfrm>
            <a:off x="4749800" y="41275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Rectangle 23"/>
          <p:cNvSpPr>
            <a:spLocks noChangeArrowheads="1"/>
          </p:cNvSpPr>
          <p:nvPr/>
        </p:nvSpPr>
        <p:spPr bwMode="auto">
          <a:xfrm>
            <a:off x="4776788" y="4203700"/>
            <a:ext cx="5692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>
            <a:off x="4521200" y="3365500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2159000" y="4719638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({M,R},{I},{1,4})</a:t>
            </a:r>
          </a:p>
        </p:txBody>
      </p:sp>
      <p:sp>
        <p:nvSpPr>
          <p:cNvPr id="40984" name="Text Box 26"/>
          <p:cNvSpPr txBox="1">
            <a:spLocks noChangeArrowheads="1"/>
          </p:cNvSpPr>
          <p:nvPr/>
        </p:nvSpPr>
        <p:spPr bwMode="auto">
          <a:xfrm>
            <a:off x="4689475" y="4719638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/>
            <a:r>
              <a:rPr lang="fr-FR" sz="1600">
                <a:latin typeface="Courier New" charset="0"/>
              </a:rPr>
              <a:t>({M,R},{I},{2,8})</a:t>
            </a:r>
          </a:p>
        </p:txBody>
      </p:sp>
      <p:sp>
        <p:nvSpPr>
          <p:cNvPr id="40985" name="Line 27"/>
          <p:cNvSpPr>
            <a:spLocks noChangeShapeType="1"/>
          </p:cNvSpPr>
          <p:nvPr/>
        </p:nvSpPr>
        <p:spPr bwMode="auto">
          <a:xfrm flipH="1">
            <a:off x="2844800" y="50419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Rectangle 28"/>
          <p:cNvSpPr>
            <a:spLocks noChangeArrowheads="1"/>
          </p:cNvSpPr>
          <p:nvPr/>
        </p:nvSpPr>
        <p:spPr bwMode="auto">
          <a:xfrm>
            <a:off x="2538413" y="56515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0987" name="Line 29"/>
          <p:cNvSpPr>
            <a:spLocks noChangeShapeType="1"/>
          </p:cNvSpPr>
          <p:nvPr/>
        </p:nvSpPr>
        <p:spPr bwMode="auto">
          <a:xfrm>
            <a:off x="5792788" y="49657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Rectangle 30"/>
          <p:cNvSpPr>
            <a:spLocks noChangeArrowheads="1"/>
          </p:cNvSpPr>
          <p:nvPr/>
        </p:nvSpPr>
        <p:spPr bwMode="auto">
          <a:xfrm>
            <a:off x="6065838" y="55753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3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22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2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3948113" y="19812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A ?</a:t>
            </a:r>
          </a:p>
        </p:txBody>
      </p:sp>
      <p:sp>
        <p:nvSpPr>
          <p:cNvPr id="41987" name="Line 5"/>
          <p:cNvSpPr>
            <a:spLocks noChangeShapeType="1"/>
          </p:cNvSpPr>
          <p:nvPr/>
        </p:nvSpPr>
        <p:spPr bwMode="auto">
          <a:xfrm flipH="1">
            <a:off x="3567113" y="23622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1988" name="Rectangle 6"/>
          <p:cNvSpPr>
            <a:spLocks noChangeArrowheads="1"/>
          </p:cNvSpPr>
          <p:nvPr/>
        </p:nvSpPr>
        <p:spPr bwMode="auto">
          <a:xfrm>
            <a:off x="3411538" y="2438400"/>
            <a:ext cx="755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jeune</a:t>
            </a: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>
            <a:off x="4481513" y="23622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auto">
          <a:xfrm>
            <a:off x="4506913" y="2438400"/>
            <a:ext cx="596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âgé</a:t>
            </a:r>
          </a:p>
        </p:txBody>
      </p:sp>
      <p:sp>
        <p:nvSpPr>
          <p:cNvPr id="41991" name="Line 9"/>
          <p:cNvSpPr>
            <a:spLocks noChangeShapeType="1"/>
          </p:cNvSpPr>
          <p:nvPr/>
        </p:nvSpPr>
        <p:spPr bwMode="auto">
          <a:xfrm>
            <a:off x="4252913" y="2362200"/>
            <a:ext cx="14287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auto">
          <a:xfrm>
            <a:off x="3935413" y="2590800"/>
            <a:ext cx="87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moyen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auto">
          <a:xfrm>
            <a:off x="3275013" y="29718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auto">
          <a:xfrm>
            <a:off x="4648200" y="29718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auto">
          <a:xfrm>
            <a:off x="3962400" y="31242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sz="1600">
                <a:latin typeface="Century Gothic"/>
                <a:cs typeface="Century Gothic"/>
              </a:rPr>
              <a:t>E ?</a:t>
            </a:r>
          </a:p>
        </p:txBody>
      </p:sp>
      <p:sp>
        <p:nvSpPr>
          <p:cNvPr id="41996" name="Line 14"/>
          <p:cNvSpPr>
            <a:spLocks noChangeShapeType="1"/>
          </p:cNvSpPr>
          <p:nvPr/>
        </p:nvSpPr>
        <p:spPr bwMode="auto">
          <a:xfrm flipH="1">
            <a:off x="3581400" y="35052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1997" name="Rectangle 15"/>
          <p:cNvSpPr>
            <a:spLocks noChangeArrowheads="1"/>
          </p:cNvSpPr>
          <p:nvPr/>
        </p:nvSpPr>
        <p:spPr bwMode="auto">
          <a:xfrm>
            <a:off x="3532188" y="3581400"/>
            <a:ext cx="484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1998" name="Line 16"/>
          <p:cNvSpPr>
            <a:spLocks noChangeShapeType="1"/>
          </p:cNvSpPr>
          <p:nvPr/>
        </p:nvSpPr>
        <p:spPr bwMode="auto">
          <a:xfrm>
            <a:off x="4495800" y="3505200"/>
            <a:ext cx="457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41999" name="Rectangle 17"/>
          <p:cNvSpPr>
            <a:spLocks noChangeArrowheads="1"/>
          </p:cNvSpPr>
          <p:nvPr/>
        </p:nvSpPr>
        <p:spPr bwMode="auto">
          <a:xfrm>
            <a:off x="4522788" y="3581400"/>
            <a:ext cx="5692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2000" name="Rectangle 18"/>
          <p:cNvSpPr>
            <a:spLocks noChangeArrowheads="1"/>
          </p:cNvSpPr>
          <p:nvPr/>
        </p:nvSpPr>
        <p:spPr bwMode="auto">
          <a:xfrm>
            <a:off x="3351213" y="4114800"/>
            <a:ext cx="528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Oui</a:t>
            </a:r>
          </a:p>
        </p:txBody>
      </p:sp>
      <p:sp>
        <p:nvSpPr>
          <p:cNvPr id="42001" name="Rectangle 19"/>
          <p:cNvSpPr>
            <a:spLocks noChangeArrowheads="1"/>
          </p:cNvSpPr>
          <p:nvPr/>
        </p:nvSpPr>
        <p:spPr bwMode="auto">
          <a:xfrm>
            <a:off x="4745038" y="4114800"/>
            <a:ext cx="5959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latin typeface="Century Gothic"/>
                <a:cs typeface="Century Gothic"/>
              </a:rPr>
              <a:t>Non</a:t>
            </a:r>
          </a:p>
        </p:txBody>
      </p:sp>
      <p:sp>
        <p:nvSpPr>
          <p:cNvPr id="42002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839200" cy="5334000"/>
          </a:xfrm>
          <a:noFill/>
        </p:spPr>
        <p:txBody>
          <a:bodyPr/>
          <a:lstStyle/>
          <a:p>
            <a:pPr>
              <a:buFont typeface="ZapfDingbats" charset="0"/>
              <a:buNone/>
            </a:pPr>
            <a:endParaRPr lang="fr-FR" sz="2400" b="1" dirty="0">
              <a:solidFill>
                <a:schemeClr val="tx2"/>
              </a:solidFill>
              <a:latin typeface="Comic Sans MS" charset="0"/>
              <a:ea typeface="ヒラギノ角ゴ Pro W3" charset="0"/>
              <a:cs typeface="ヒラギノ角ゴ Pro W3" charset="0"/>
            </a:endParaRPr>
          </a:p>
          <a:p>
            <a:pPr>
              <a:buFont typeface="ZapfDingbats" charset="0"/>
              <a:buNone/>
            </a:pPr>
            <a:r>
              <a:rPr lang="el-GR" sz="2400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Arbre final</a:t>
            </a:r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2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23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1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Évaluation d’un Arbre de Décision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90500" y="47117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9</a:t>
            </a: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495300" y="47117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1333500" y="4711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190500" y="50927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10</a:t>
            </a:r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495300" y="50927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333500" y="5092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jeune</a:t>
            </a:r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2095500" y="4711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44043" name="Rectangle 12"/>
          <p:cNvSpPr>
            <a:spLocks noChangeArrowheads="1"/>
          </p:cNvSpPr>
          <p:nvPr/>
        </p:nvSpPr>
        <p:spPr bwMode="auto">
          <a:xfrm>
            <a:off x="2095500" y="5092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44044" name="Rectangle 13"/>
          <p:cNvSpPr>
            <a:spLocks noChangeArrowheads="1"/>
          </p:cNvSpPr>
          <p:nvPr/>
        </p:nvSpPr>
        <p:spPr bwMode="auto">
          <a:xfrm>
            <a:off x="2857500" y="47117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45" name="Rectangle 14"/>
          <p:cNvSpPr>
            <a:spLocks noChangeArrowheads="1"/>
          </p:cNvSpPr>
          <p:nvPr/>
        </p:nvSpPr>
        <p:spPr bwMode="auto">
          <a:xfrm>
            <a:off x="2857500" y="50927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46" name="Rectangle 15"/>
          <p:cNvSpPr>
            <a:spLocks noChangeArrowheads="1"/>
          </p:cNvSpPr>
          <p:nvPr/>
        </p:nvSpPr>
        <p:spPr bwMode="auto">
          <a:xfrm>
            <a:off x="3543300" y="4711700"/>
            <a:ext cx="457200" cy="381000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dirty="0"/>
              <a:t>oui</a:t>
            </a:r>
          </a:p>
        </p:txBody>
      </p:sp>
      <p:sp>
        <p:nvSpPr>
          <p:cNvPr id="44047" name="Rectangle 16"/>
          <p:cNvSpPr>
            <a:spLocks noChangeArrowheads="1"/>
          </p:cNvSpPr>
          <p:nvPr/>
        </p:nvSpPr>
        <p:spPr bwMode="auto">
          <a:xfrm>
            <a:off x="3543300" y="5092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48" name="Rectangle 17"/>
          <p:cNvSpPr>
            <a:spLocks noChangeArrowheads="1"/>
          </p:cNvSpPr>
          <p:nvPr/>
        </p:nvSpPr>
        <p:spPr bwMode="auto">
          <a:xfrm>
            <a:off x="190500" y="54737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11</a:t>
            </a:r>
          </a:p>
        </p:txBody>
      </p:sp>
      <p:sp>
        <p:nvSpPr>
          <p:cNvPr id="44049" name="Rectangle 18"/>
          <p:cNvSpPr>
            <a:spLocks noChangeArrowheads="1"/>
          </p:cNvSpPr>
          <p:nvPr/>
        </p:nvSpPr>
        <p:spPr bwMode="auto">
          <a:xfrm>
            <a:off x="495300" y="54737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44050" name="Rectangle 19"/>
          <p:cNvSpPr>
            <a:spLocks noChangeArrowheads="1"/>
          </p:cNvSpPr>
          <p:nvPr/>
        </p:nvSpPr>
        <p:spPr bwMode="auto">
          <a:xfrm>
            <a:off x="1333500" y="5473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90500" y="58547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12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495300" y="58547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53" name="Rectangle 22"/>
          <p:cNvSpPr>
            <a:spLocks noChangeArrowheads="1"/>
          </p:cNvSpPr>
          <p:nvPr/>
        </p:nvSpPr>
        <p:spPr bwMode="auto">
          <a:xfrm>
            <a:off x="1333500" y="5854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2095500" y="5473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44055" name="Rectangle 24"/>
          <p:cNvSpPr>
            <a:spLocks noChangeArrowheads="1"/>
          </p:cNvSpPr>
          <p:nvPr/>
        </p:nvSpPr>
        <p:spPr bwMode="auto">
          <a:xfrm>
            <a:off x="2095500" y="58547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44056" name="Rectangle 25"/>
          <p:cNvSpPr>
            <a:spLocks noChangeArrowheads="1"/>
          </p:cNvSpPr>
          <p:nvPr/>
        </p:nvSpPr>
        <p:spPr bwMode="auto">
          <a:xfrm>
            <a:off x="2857500" y="54737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57" name="Rectangle 26"/>
          <p:cNvSpPr>
            <a:spLocks noChangeArrowheads="1"/>
          </p:cNvSpPr>
          <p:nvPr/>
        </p:nvSpPr>
        <p:spPr bwMode="auto">
          <a:xfrm>
            <a:off x="2857500" y="58547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58" name="Rectangle 27"/>
          <p:cNvSpPr>
            <a:spLocks noChangeArrowheads="1"/>
          </p:cNvSpPr>
          <p:nvPr/>
        </p:nvSpPr>
        <p:spPr bwMode="auto">
          <a:xfrm>
            <a:off x="3543300" y="5473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 dirty="0"/>
              <a:t>non</a:t>
            </a:r>
          </a:p>
        </p:txBody>
      </p:sp>
      <p:sp>
        <p:nvSpPr>
          <p:cNvPr id="44059" name="Rectangle 28"/>
          <p:cNvSpPr>
            <a:spLocks noChangeArrowheads="1"/>
          </p:cNvSpPr>
          <p:nvPr/>
        </p:nvSpPr>
        <p:spPr bwMode="auto">
          <a:xfrm>
            <a:off x="3543300" y="5854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fr-FR" dirty="0"/>
              <a:t>oui</a:t>
            </a:r>
            <a:endParaRPr lang="el-GR" dirty="0"/>
          </a:p>
        </p:txBody>
      </p:sp>
      <p:sp>
        <p:nvSpPr>
          <p:cNvPr id="44060" name="Rectangle 29"/>
          <p:cNvSpPr>
            <a:spLocks noChangeArrowheads="1"/>
          </p:cNvSpPr>
          <p:nvPr/>
        </p:nvSpPr>
        <p:spPr bwMode="auto">
          <a:xfrm>
            <a:off x="495300" y="1206500"/>
            <a:ext cx="838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M</a:t>
            </a:r>
          </a:p>
        </p:txBody>
      </p:sp>
      <p:sp>
        <p:nvSpPr>
          <p:cNvPr id="44061" name="Rectangle 30"/>
          <p:cNvSpPr>
            <a:spLocks noChangeArrowheads="1"/>
          </p:cNvSpPr>
          <p:nvPr/>
        </p:nvSpPr>
        <p:spPr bwMode="auto">
          <a:xfrm>
            <a:off x="1333500" y="1206500"/>
            <a:ext cx="7620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A</a:t>
            </a:r>
          </a:p>
        </p:txBody>
      </p:sp>
      <p:sp>
        <p:nvSpPr>
          <p:cNvPr id="44062" name="Rectangle 31"/>
          <p:cNvSpPr>
            <a:spLocks noChangeArrowheads="1"/>
          </p:cNvSpPr>
          <p:nvPr/>
        </p:nvSpPr>
        <p:spPr bwMode="auto">
          <a:xfrm>
            <a:off x="190500" y="1587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</a:t>
            </a:r>
          </a:p>
        </p:txBody>
      </p:sp>
      <p:sp>
        <p:nvSpPr>
          <p:cNvPr id="44063" name="Rectangle 32"/>
          <p:cNvSpPr>
            <a:spLocks noChangeArrowheads="1"/>
          </p:cNvSpPr>
          <p:nvPr/>
        </p:nvSpPr>
        <p:spPr bwMode="auto">
          <a:xfrm>
            <a:off x="495300" y="1587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64" name="Rectangle 33"/>
          <p:cNvSpPr>
            <a:spLocks noChangeArrowheads="1"/>
          </p:cNvSpPr>
          <p:nvPr/>
        </p:nvSpPr>
        <p:spPr bwMode="auto">
          <a:xfrm>
            <a:off x="1333500" y="1587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65" name="Rectangle 34"/>
          <p:cNvSpPr>
            <a:spLocks noChangeArrowheads="1"/>
          </p:cNvSpPr>
          <p:nvPr/>
        </p:nvSpPr>
        <p:spPr bwMode="auto">
          <a:xfrm>
            <a:off x="190500" y="1968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2</a:t>
            </a:r>
          </a:p>
        </p:txBody>
      </p:sp>
      <p:sp>
        <p:nvSpPr>
          <p:cNvPr id="44066" name="Rectangle 35"/>
          <p:cNvSpPr>
            <a:spLocks noChangeArrowheads="1"/>
          </p:cNvSpPr>
          <p:nvPr/>
        </p:nvSpPr>
        <p:spPr bwMode="auto">
          <a:xfrm>
            <a:off x="495300" y="1968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44067" name="Rectangle 36"/>
          <p:cNvSpPr>
            <a:spLocks noChangeArrowheads="1"/>
          </p:cNvSpPr>
          <p:nvPr/>
        </p:nvSpPr>
        <p:spPr bwMode="auto">
          <a:xfrm>
            <a:off x="1333500" y="1968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68" name="Rectangle 37"/>
          <p:cNvSpPr>
            <a:spLocks noChangeArrowheads="1"/>
          </p:cNvSpPr>
          <p:nvPr/>
        </p:nvSpPr>
        <p:spPr bwMode="auto">
          <a:xfrm>
            <a:off x="2095500" y="1206500"/>
            <a:ext cx="7620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R</a:t>
            </a:r>
          </a:p>
        </p:txBody>
      </p:sp>
      <p:sp>
        <p:nvSpPr>
          <p:cNvPr id="44069" name="Rectangle 38"/>
          <p:cNvSpPr>
            <a:spLocks noChangeArrowheads="1"/>
          </p:cNvSpPr>
          <p:nvPr/>
        </p:nvSpPr>
        <p:spPr bwMode="auto">
          <a:xfrm>
            <a:off x="2095500" y="1587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44070" name="Rectangle 39"/>
          <p:cNvSpPr>
            <a:spLocks noChangeArrowheads="1"/>
          </p:cNvSpPr>
          <p:nvPr/>
        </p:nvSpPr>
        <p:spPr bwMode="auto">
          <a:xfrm>
            <a:off x="2095500" y="1968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44071" name="Rectangle 40"/>
          <p:cNvSpPr>
            <a:spLocks noChangeArrowheads="1"/>
          </p:cNvSpPr>
          <p:nvPr/>
        </p:nvSpPr>
        <p:spPr bwMode="auto">
          <a:xfrm>
            <a:off x="2857500" y="12065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E</a:t>
            </a:r>
          </a:p>
        </p:txBody>
      </p:sp>
      <p:sp>
        <p:nvSpPr>
          <p:cNvPr id="44072" name="Rectangle 41"/>
          <p:cNvSpPr>
            <a:spLocks noChangeArrowheads="1"/>
          </p:cNvSpPr>
          <p:nvPr/>
        </p:nvSpPr>
        <p:spPr bwMode="auto">
          <a:xfrm>
            <a:off x="2857500" y="1587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73" name="Rectangle 42"/>
          <p:cNvSpPr>
            <a:spLocks noChangeArrowheads="1"/>
          </p:cNvSpPr>
          <p:nvPr/>
        </p:nvSpPr>
        <p:spPr bwMode="auto">
          <a:xfrm>
            <a:off x="2857500" y="1968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74" name="Rectangle 43"/>
          <p:cNvSpPr>
            <a:spLocks noChangeArrowheads="1"/>
          </p:cNvSpPr>
          <p:nvPr/>
        </p:nvSpPr>
        <p:spPr bwMode="auto">
          <a:xfrm>
            <a:off x="3543300" y="1206500"/>
            <a:ext cx="457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fr-FR" b="1" dirty="0" err="1"/>
              <a:t>Re</a:t>
            </a:r>
            <a:endParaRPr lang="el-GR" b="1" dirty="0"/>
          </a:p>
        </p:txBody>
      </p:sp>
      <p:sp>
        <p:nvSpPr>
          <p:cNvPr id="44075" name="Rectangle 44"/>
          <p:cNvSpPr>
            <a:spLocks noChangeArrowheads="1"/>
          </p:cNvSpPr>
          <p:nvPr/>
        </p:nvSpPr>
        <p:spPr bwMode="auto">
          <a:xfrm>
            <a:off x="3543300" y="1587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76" name="Rectangle 45"/>
          <p:cNvSpPr>
            <a:spLocks noChangeArrowheads="1"/>
          </p:cNvSpPr>
          <p:nvPr/>
        </p:nvSpPr>
        <p:spPr bwMode="auto">
          <a:xfrm>
            <a:off x="3543300" y="1968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77" name="Rectangle 46"/>
          <p:cNvSpPr>
            <a:spLocks noChangeArrowheads="1"/>
          </p:cNvSpPr>
          <p:nvPr/>
        </p:nvSpPr>
        <p:spPr bwMode="auto">
          <a:xfrm>
            <a:off x="190500" y="2349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3</a:t>
            </a:r>
          </a:p>
        </p:txBody>
      </p:sp>
      <p:sp>
        <p:nvSpPr>
          <p:cNvPr id="44078" name="Rectangle 47"/>
          <p:cNvSpPr>
            <a:spLocks noChangeArrowheads="1"/>
          </p:cNvSpPr>
          <p:nvPr/>
        </p:nvSpPr>
        <p:spPr bwMode="auto">
          <a:xfrm>
            <a:off x="495300" y="2349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44079" name="Rectangle 48"/>
          <p:cNvSpPr>
            <a:spLocks noChangeArrowheads="1"/>
          </p:cNvSpPr>
          <p:nvPr/>
        </p:nvSpPr>
        <p:spPr bwMode="auto">
          <a:xfrm>
            <a:off x="1333500" y="2349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44080" name="Rectangle 49"/>
          <p:cNvSpPr>
            <a:spLocks noChangeArrowheads="1"/>
          </p:cNvSpPr>
          <p:nvPr/>
        </p:nvSpPr>
        <p:spPr bwMode="auto">
          <a:xfrm>
            <a:off x="190500" y="2730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4</a:t>
            </a:r>
          </a:p>
        </p:txBody>
      </p:sp>
      <p:sp>
        <p:nvSpPr>
          <p:cNvPr id="44081" name="Rectangle 50"/>
          <p:cNvSpPr>
            <a:spLocks noChangeArrowheads="1"/>
          </p:cNvSpPr>
          <p:nvPr/>
        </p:nvSpPr>
        <p:spPr bwMode="auto">
          <a:xfrm>
            <a:off x="495300" y="2730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44082" name="Rectangle 51"/>
          <p:cNvSpPr>
            <a:spLocks noChangeArrowheads="1"/>
          </p:cNvSpPr>
          <p:nvPr/>
        </p:nvSpPr>
        <p:spPr bwMode="auto">
          <a:xfrm>
            <a:off x="1333500" y="2730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83" name="Rectangle 52"/>
          <p:cNvSpPr>
            <a:spLocks noChangeArrowheads="1"/>
          </p:cNvSpPr>
          <p:nvPr/>
        </p:nvSpPr>
        <p:spPr bwMode="auto">
          <a:xfrm>
            <a:off x="2095500" y="2349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44084" name="Rectangle 53"/>
          <p:cNvSpPr>
            <a:spLocks noChangeArrowheads="1"/>
          </p:cNvSpPr>
          <p:nvPr/>
        </p:nvSpPr>
        <p:spPr bwMode="auto">
          <a:xfrm>
            <a:off x="2095500" y="2730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44085" name="Rectangle 54"/>
          <p:cNvSpPr>
            <a:spLocks noChangeArrowheads="1"/>
          </p:cNvSpPr>
          <p:nvPr/>
        </p:nvSpPr>
        <p:spPr bwMode="auto">
          <a:xfrm>
            <a:off x="2857500" y="2349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86" name="Rectangle 55"/>
          <p:cNvSpPr>
            <a:spLocks noChangeArrowheads="1"/>
          </p:cNvSpPr>
          <p:nvPr/>
        </p:nvSpPr>
        <p:spPr bwMode="auto">
          <a:xfrm>
            <a:off x="2857500" y="2730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87" name="Rectangle 56"/>
          <p:cNvSpPr>
            <a:spLocks noChangeArrowheads="1"/>
          </p:cNvSpPr>
          <p:nvPr/>
        </p:nvSpPr>
        <p:spPr bwMode="auto">
          <a:xfrm>
            <a:off x="3543300" y="2349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088" name="Rectangle 57"/>
          <p:cNvSpPr>
            <a:spLocks noChangeArrowheads="1"/>
          </p:cNvSpPr>
          <p:nvPr/>
        </p:nvSpPr>
        <p:spPr bwMode="auto">
          <a:xfrm>
            <a:off x="3543300" y="2730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89" name="Rectangle 58"/>
          <p:cNvSpPr>
            <a:spLocks noChangeArrowheads="1"/>
          </p:cNvSpPr>
          <p:nvPr/>
        </p:nvSpPr>
        <p:spPr bwMode="auto">
          <a:xfrm>
            <a:off x="190500" y="3111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5</a:t>
            </a:r>
          </a:p>
        </p:txBody>
      </p:sp>
      <p:sp>
        <p:nvSpPr>
          <p:cNvPr id="44090" name="Rectangle 59"/>
          <p:cNvSpPr>
            <a:spLocks noChangeArrowheads="1"/>
          </p:cNvSpPr>
          <p:nvPr/>
        </p:nvSpPr>
        <p:spPr bwMode="auto">
          <a:xfrm>
            <a:off x="495300" y="3111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091" name="Rectangle 60"/>
          <p:cNvSpPr>
            <a:spLocks noChangeArrowheads="1"/>
          </p:cNvSpPr>
          <p:nvPr/>
        </p:nvSpPr>
        <p:spPr bwMode="auto">
          <a:xfrm>
            <a:off x="1333500" y="3111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jeune</a:t>
            </a:r>
          </a:p>
        </p:txBody>
      </p:sp>
      <p:sp>
        <p:nvSpPr>
          <p:cNvPr id="44092" name="Rectangle 61"/>
          <p:cNvSpPr>
            <a:spLocks noChangeArrowheads="1"/>
          </p:cNvSpPr>
          <p:nvPr/>
        </p:nvSpPr>
        <p:spPr bwMode="auto">
          <a:xfrm>
            <a:off x="190500" y="3492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6</a:t>
            </a:r>
          </a:p>
        </p:txBody>
      </p:sp>
      <p:sp>
        <p:nvSpPr>
          <p:cNvPr id="44093" name="Rectangle 62"/>
          <p:cNvSpPr>
            <a:spLocks noChangeArrowheads="1"/>
          </p:cNvSpPr>
          <p:nvPr/>
        </p:nvSpPr>
        <p:spPr bwMode="auto">
          <a:xfrm>
            <a:off x="495300" y="3492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44094" name="Rectangle 63"/>
          <p:cNvSpPr>
            <a:spLocks noChangeArrowheads="1"/>
          </p:cNvSpPr>
          <p:nvPr/>
        </p:nvSpPr>
        <p:spPr bwMode="auto">
          <a:xfrm>
            <a:off x="1333500" y="3492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44095" name="Rectangle 64"/>
          <p:cNvSpPr>
            <a:spLocks noChangeArrowheads="1"/>
          </p:cNvSpPr>
          <p:nvPr/>
        </p:nvSpPr>
        <p:spPr bwMode="auto">
          <a:xfrm>
            <a:off x="2095500" y="3111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44096" name="Rectangle 65"/>
          <p:cNvSpPr>
            <a:spLocks noChangeArrowheads="1"/>
          </p:cNvSpPr>
          <p:nvPr/>
        </p:nvSpPr>
        <p:spPr bwMode="auto">
          <a:xfrm>
            <a:off x="2095500" y="3492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44097" name="Rectangle 66"/>
          <p:cNvSpPr>
            <a:spLocks noChangeArrowheads="1"/>
          </p:cNvSpPr>
          <p:nvPr/>
        </p:nvSpPr>
        <p:spPr bwMode="auto">
          <a:xfrm>
            <a:off x="2857500" y="3111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98" name="Rectangle 67"/>
          <p:cNvSpPr>
            <a:spLocks noChangeArrowheads="1"/>
          </p:cNvSpPr>
          <p:nvPr/>
        </p:nvSpPr>
        <p:spPr bwMode="auto">
          <a:xfrm>
            <a:off x="2857500" y="3492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099" name="Rectangle 68"/>
          <p:cNvSpPr>
            <a:spLocks noChangeArrowheads="1"/>
          </p:cNvSpPr>
          <p:nvPr/>
        </p:nvSpPr>
        <p:spPr bwMode="auto">
          <a:xfrm>
            <a:off x="3543300" y="3111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100" name="Rectangle 69"/>
          <p:cNvSpPr>
            <a:spLocks noChangeArrowheads="1"/>
          </p:cNvSpPr>
          <p:nvPr/>
        </p:nvSpPr>
        <p:spPr bwMode="auto">
          <a:xfrm>
            <a:off x="3543300" y="3492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01" name="Rectangle 70"/>
          <p:cNvSpPr>
            <a:spLocks noChangeArrowheads="1"/>
          </p:cNvSpPr>
          <p:nvPr/>
        </p:nvSpPr>
        <p:spPr bwMode="auto">
          <a:xfrm>
            <a:off x="190500" y="3873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7</a:t>
            </a:r>
          </a:p>
        </p:txBody>
      </p:sp>
      <p:sp>
        <p:nvSpPr>
          <p:cNvPr id="44102" name="Rectangle 71"/>
          <p:cNvSpPr>
            <a:spLocks noChangeArrowheads="1"/>
          </p:cNvSpPr>
          <p:nvPr/>
        </p:nvSpPr>
        <p:spPr bwMode="auto">
          <a:xfrm>
            <a:off x="495300" y="3873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103" name="Rectangle 72"/>
          <p:cNvSpPr>
            <a:spLocks noChangeArrowheads="1"/>
          </p:cNvSpPr>
          <p:nvPr/>
        </p:nvSpPr>
        <p:spPr bwMode="auto">
          <a:xfrm>
            <a:off x="1333500" y="3873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44104" name="Rectangle 73"/>
          <p:cNvSpPr>
            <a:spLocks noChangeArrowheads="1"/>
          </p:cNvSpPr>
          <p:nvPr/>
        </p:nvSpPr>
        <p:spPr bwMode="auto">
          <a:xfrm>
            <a:off x="190500" y="42545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8</a:t>
            </a:r>
          </a:p>
        </p:txBody>
      </p:sp>
      <p:sp>
        <p:nvSpPr>
          <p:cNvPr id="44105" name="Rectangle 74"/>
          <p:cNvSpPr>
            <a:spLocks noChangeArrowheads="1"/>
          </p:cNvSpPr>
          <p:nvPr/>
        </p:nvSpPr>
        <p:spPr bwMode="auto">
          <a:xfrm>
            <a:off x="495300" y="42545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44106" name="Rectangle 75"/>
          <p:cNvSpPr>
            <a:spLocks noChangeArrowheads="1"/>
          </p:cNvSpPr>
          <p:nvPr/>
        </p:nvSpPr>
        <p:spPr bwMode="auto">
          <a:xfrm>
            <a:off x="1333500" y="4254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4107" name="Rectangle 76"/>
          <p:cNvSpPr>
            <a:spLocks noChangeArrowheads="1"/>
          </p:cNvSpPr>
          <p:nvPr/>
        </p:nvSpPr>
        <p:spPr bwMode="auto">
          <a:xfrm>
            <a:off x="2095500" y="3873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44108" name="Rectangle 77"/>
          <p:cNvSpPr>
            <a:spLocks noChangeArrowheads="1"/>
          </p:cNvSpPr>
          <p:nvPr/>
        </p:nvSpPr>
        <p:spPr bwMode="auto">
          <a:xfrm>
            <a:off x="2095500" y="42545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44109" name="Rectangle 78"/>
          <p:cNvSpPr>
            <a:spLocks noChangeArrowheads="1"/>
          </p:cNvSpPr>
          <p:nvPr/>
        </p:nvSpPr>
        <p:spPr bwMode="auto">
          <a:xfrm>
            <a:off x="2857500" y="3873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110" name="Rectangle 79"/>
          <p:cNvSpPr>
            <a:spLocks noChangeArrowheads="1"/>
          </p:cNvSpPr>
          <p:nvPr/>
        </p:nvSpPr>
        <p:spPr bwMode="auto">
          <a:xfrm>
            <a:off x="2857500" y="42545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11" name="Rectangle 80"/>
          <p:cNvSpPr>
            <a:spLocks noChangeArrowheads="1"/>
          </p:cNvSpPr>
          <p:nvPr/>
        </p:nvSpPr>
        <p:spPr bwMode="auto">
          <a:xfrm>
            <a:off x="3543300" y="3873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12" name="Rectangle 81"/>
          <p:cNvSpPr>
            <a:spLocks noChangeArrowheads="1"/>
          </p:cNvSpPr>
          <p:nvPr/>
        </p:nvSpPr>
        <p:spPr bwMode="auto">
          <a:xfrm>
            <a:off x="3543300" y="4254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13" name="Rectangle 82"/>
          <p:cNvSpPr>
            <a:spLocks noChangeArrowheads="1"/>
          </p:cNvSpPr>
          <p:nvPr/>
        </p:nvSpPr>
        <p:spPr bwMode="auto">
          <a:xfrm>
            <a:off x="4076700" y="4711700"/>
            <a:ext cx="457200" cy="381000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dirty="0"/>
              <a:t>non</a:t>
            </a:r>
          </a:p>
        </p:txBody>
      </p:sp>
      <p:sp>
        <p:nvSpPr>
          <p:cNvPr id="44114" name="Rectangle 83"/>
          <p:cNvSpPr>
            <a:spLocks noChangeArrowheads="1"/>
          </p:cNvSpPr>
          <p:nvPr/>
        </p:nvSpPr>
        <p:spPr bwMode="auto">
          <a:xfrm>
            <a:off x="4076700" y="5092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 dirty="0"/>
              <a:t>oui</a:t>
            </a:r>
          </a:p>
        </p:txBody>
      </p:sp>
      <p:sp>
        <p:nvSpPr>
          <p:cNvPr id="44115" name="Rectangle 84"/>
          <p:cNvSpPr>
            <a:spLocks noChangeArrowheads="1"/>
          </p:cNvSpPr>
          <p:nvPr/>
        </p:nvSpPr>
        <p:spPr bwMode="auto">
          <a:xfrm>
            <a:off x="4076700" y="5473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 dirty="0"/>
              <a:t>non</a:t>
            </a:r>
          </a:p>
        </p:txBody>
      </p:sp>
      <p:sp>
        <p:nvSpPr>
          <p:cNvPr id="44116" name="Rectangle 85"/>
          <p:cNvSpPr>
            <a:spLocks noChangeArrowheads="1"/>
          </p:cNvSpPr>
          <p:nvPr/>
        </p:nvSpPr>
        <p:spPr bwMode="auto">
          <a:xfrm>
            <a:off x="4076700" y="58547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 dirty="0"/>
              <a:t>oui</a:t>
            </a:r>
          </a:p>
        </p:txBody>
      </p:sp>
      <p:sp>
        <p:nvSpPr>
          <p:cNvPr id="44117" name="Rectangle 86"/>
          <p:cNvSpPr>
            <a:spLocks noChangeArrowheads="1"/>
          </p:cNvSpPr>
          <p:nvPr/>
        </p:nvSpPr>
        <p:spPr bwMode="auto">
          <a:xfrm>
            <a:off x="4076700" y="1206500"/>
            <a:ext cx="457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fr-FR" b="1" dirty="0"/>
              <a:t>Pr</a:t>
            </a:r>
            <a:endParaRPr lang="el-GR" b="1" dirty="0"/>
          </a:p>
        </p:txBody>
      </p:sp>
      <p:sp>
        <p:nvSpPr>
          <p:cNvPr id="44118" name="Rectangle 87"/>
          <p:cNvSpPr>
            <a:spLocks noChangeArrowheads="1"/>
          </p:cNvSpPr>
          <p:nvPr/>
        </p:nvSpPr>
        <p:spPr bwMode="auto">
          <a:xfrm>
            <a:off x="4076700" y="1587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119" name="Rectangle 88"/>
          <p:cNvSpPr>
            <a:spLocks noChangeArrowheads="1"/>
          </p:cNvSpPr>
          <p:nvPr/>
        </p:nvSpPr>
        <p:spPr bwMode="auto">
          <a:xfrm>
            <a:off x="4076700" y="1968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20" name="Rectangle 89"/>
          <p:cNvSpPr>
            <a:spLocks noChangeArrowheads="1"/>
          </p:cNvSpPr>
          <p:nvPr/>
        </p:nvSpPr>
        <p:spPr bwMode="auto">
          <a:xfrm>
            <a:off x="4076700" y="2349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21" name="Rectangle 90"/>
          <p:cNvSpPr>
            <a:spLocks noChangeArrowheads="1"/>
          </p:cNvSpPr>
          <p:nvPr/>
        </p:nvSpPr>
        <p:spPr bwMode="auto">
          <a:xfrm>
            <a:off x="4076700" y="2730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122" name="Rectangle 91"/>
          <p:cNvSpPr>
            <a:spLocks noChangeArrowheads="1"/>
          </p:cNvSpPr>
          <p:nvPr/>
        </p:nvSpPr>
        <p:spPr bwMode="auto">
          <a:xfrm>
            <a:off x="4076700" y="3111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44123" name="Rectangle 92"/>
          <p:cNvSpPr>
            <a:spLocks noChangeArrowheads="1"/>
          </p:cNvSpPr>
          <p:nvPr/>
        </p:nvSpPr>
        <p:spPr bwMode="auto">
          <a:xfrm>
            <a:off x="4076700" y="3492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24" name="Rectangle 93"/>
          <p:cNvSpPr>
            <a:spLocks noChangeArrowheads="1"/>
          </p:cNvSpPr>
          <p:nvPr/>
        </p:nvSpPr>
        <p:spPr bwMode="auto">
          <a:xfrm>
            <a:off x="4076700" y="3873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44125" name="Rectangle 94"/>
          <p:cNvSpPr>
            <a:spLocks noChangeArrowheads="1"/>
          </p:cNvSpPr>
          <p:nvPr/>
        </p:nvSpPr>
        <p:spPr bwMode="auto">
          <a:xfrm>
            <a:off x="4076700" y="42545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724400" y="323254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342900">
              <a:buClr>
                <a:schemeClr val="tx2"/>
              </a:buClr>
              <a:buSzTx/>
              <a:buFont typeface="Wingdings" charset="2"/>
              <a:buChar char="u"/>
            </a:pPr>
            <a:r>
              <a:rPr lang="fr-FR" b="1" dirty="0" err="1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Accuracy</a:t>
            </a: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 = 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0.75</a:t>
            </a:r>
          </a:p>
          <a:p>
            <a:pPr lvl="2" indent="-342900">
              <a:buClr>
                <a:schemeClr val="tx2"/>
              </a:buClr>
              <a:buSzTx/>
              <a:buFont typeface="Wingdings" charset="2"/>
              <a:buChar char="u"/>
            </a:pPr>
            <a:endParaRPr lang="fr-FR" dirty="0"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Erreur= 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0.25</a:t>
            </a: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endParaRPr lang="fr-FR" dirty="0"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Rappel (oui) = VP/(VP+FN) 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66%</a:t>
            </a: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endParaRPr lang="fr-FR" dirty="0"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Précision (oui) =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VP/(VP+FP) 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100%</a:t>
            </a:r>
            <a:endParaRPr lang="el-GR" dirty="0"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endParaRPr lang="fr-FR" b="1" dirty="0">
              <a:solidFill>
                <a:srgbClr val="800000"/>
              </a:solidFill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Font typeface="Wingdings" charset="2"/>
              <a:buChar char="u"/>
            </a:pPr>
            <a:r>
              <a:rPr lang="fr-FR" b="1" dirty="0">
                <a:solidFill>
                  <a:srgbClr val="800000"/>
                </a:solidFill>
                <a:latin typeface="Century Gothic"/>
                <a:ea typeface="ヒラギノ角ゴ Pro W3" charset="0"/>
                <a:cs typeface="Century Gothic"/>
              </a:rPr>
              <a:t>F-mesure (oui) =</a:t>
            </a:r>
            <a:r>
              <a:rPr lang="fr-FR" dirty="0">
                <a:latin typeface="Century Gothic"/>
                <a:ea typeface="ヒラギノ角ゴ Pro W3" charset="0"/>
                <a:cs typeface="Century Gothic"/>
              </a:rPr>
              <a:t> 79.5%</a:t>
            </a:r>
            <a:endParaRPr lang="el-GR" dirty="0">
              <a:latin typeface="Century Gothic"/>
              <a:ea typeface="ヒラギノ角ゴ Pro W3" charset="0"/>
              <a:cs typeface="Century Gothic"/>
            </a:endParaRPr>
          </a:p>
          <a:p>
            <a:pPr lvl="2" indent="-342900">
              <a:buClr>
                <a:schemeClr val="tx2"/>
              </a:buClr>
              <a:buSzTx/>
              <a:buFont typeface="Wingdings" charset="2"/>
              <a:buChar char="u"/>
            </a:pPr>
            <a:endParaRPr lang="el-GR" dirty="0">
              <a:latin typeface="Century Gothic"/>
              <a:ea typeface="ヒラギノ角ゴ Pro W3" charset="0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8900" y="198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55680"/>
              </p:ext>
            </p:extLst>
          </p:nvPr>
        </p:nvGraphicFramePr>
        <p:xfrm>
          <a:off x="5168900" y="1539241"/>
          <a:ext cx="3340100" cy="1148080"/>
        </p:xfrm>
        <a:graphic>
          <a:graphicData uri="http://schemas.openxmlformats.org/drawingml/2006/table">
            <a:tbl>
              <a:tblPr/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>
                        <a:solidFill>
                          <a:srgbClr val="800000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>
                        <a:solidFill>
                          <a:srgbClr val="800000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184A7C"/>
                          </a:solidFill>
                          <a:effectLst/>
                          <a:latin typeface="Century Gothic"/>
                          <a:cs typeface="Century Gothic"/>
                        </a:rPr>
                        <a:t>Pr</a:t>
                      </a:r>
                      <a:endParaRPr lang="en-US" sz="2800" b="1" i="0" u="none" strike="noStrike" dirty="0">
                        <a:solidFill>
                          <a:srgbClr val="184A7C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>
                        <a:solidFill>
                          <a:srgbClr val="800000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800000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184A7C"/>
                          </a:solidFill>
                          <a:effectLst/>
                          <a:latin typeface="Century Gothic"/>
                          <a:cs typeface="Century Gothic"/>
                        </a:rPr>
                        <a:t>Oui</a:t>
                      </a:r>
                      <a:endParaRPr lang="en-US" sz="1600" b="1" i="0" u="none" strike="noStrike" dirty="0">
                        <a:solidFill>
                          <a:srgbClr val="184A7C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184A7C"/>
                          </a:solidFill>
                          <a:effectLst/>
                          <a:latin typeface="Century Gothic"/>
                          <a:cs typeface="Century Gothic"/>
                        </a:rPr>
                        <a:t>Non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184A7C"/>
                          </a:solidFill>
                          <a:effectLst/>
                          <a:latin typeface="Century Gothic"/>
                          <a:cs typeface="Century Gothic"/>
                        </a:rPr>
                        <a:t>Re</a:t>
                      </a:r>
                      <a:endParaRPr lang="en-US" sz="1600" b="1" i="0" u="none" strike="noStrike" dirty="0">
                        <a:solidFill>
                          <a:srgbClr val="184A7C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entury Gothic"/>
                          <a:cs typeface="Century Gothic"/>
                        </a:rPr>
                        <a:t>Oui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entury Gothic"/>
                          <a:cs typeface="Century Gothic"/>
                        </a:rPr>
                        <a:t>2 (VP)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entury Gothic"/>
                          <a:cs typeface="Century Gothic"/>
                        </a:rPr>
                        <a:t>1 (FN)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entury Gothic"/>
                          <a:cs typeface="Century Gothic"/>
                        </a:rPr>
                        <a:t>Non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entury Gothic"/>
                          <a:cs typeface="Century Gothic"/>
                        </a:rPr>
                        <a:t>0 (FP)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entury Gothic"/>
                          <a:cs typeface="Century Gothic"/>
                        </a:rPr>
                        <a:t>1 (VN)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ZapfDingbats" charset="0"/>
              <a:defRPr sz="1400" b="1">
                <a:solidFill>
                  <a:srgbClr val="000000"/>
                </a:solidFill>
                <a:latin typeface="Comic Sans MS" charset="0"/>
                <a:ea typeface="ヒラギノ角ゴ Pro W3" charset="0"/>
                <a:cs typeface="ヒラギノ角ゴ Pro W3" charset="0"/>
              </a:defRPr>
            </a:lvl9pPr>
          </a:lstStyle>
          <a:p>
            <a:fld id="{95C314CC-F1B5-5944-BE4F-DAF90E733A29}" type="slidenum">
              <a:rPr lang="fr-FR" sz="1200" b="0">
                <a:solidFill>
                  <a:schemeClr val="tx2"/>
                </a:solidFill>
              </a:rPr>
              <a:pPr/>
              <a:t>24</a:t>
            </a:fld>
            <a:endParaRPr lang="fr-FR" sz="12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7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35100"/>
            <a:ext cx="8229600" cy="47244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fr-FR" dirty="0">
                <a:solidFill>
                  <a:srgbClr val="800000"/>
                </a:solidFill>
                <a:latin typeface="Century Gothic"/>
                <a:cs typeface="Century Gothic"/>
              </a:rPr>
              <a:t>Apprentissage supervisé : </a:t>
            </a:r>
            <a:r>
              <a:rPr lang="fr-FR" dirty="0">
                <a:latin typeface="Century Gothic"/>
                <a:cs typeface="Century Gothic"/>
              </a:rPr>
              <a:t>Produire automatiquement des règles à partir d'une base de données d’apprentissage étiquetées </a:t>
            </a:r>
          </a:p>
          <a:p>
            <a:pPr algn="just">
              <a:lnSpc>
                <a:spcPct val="90000"/>
              </a:lnSpc>
              <a:defRPr/>
            </a:pPr>
            <a:endParaRPr lang="fr-FR" dirty="0">
              <a:latin typeface="Century Gothic"/>
              <a:cs typeface="Century Gothic"/>
            </a:endParaRPr>
          </a:p>
          <a:p>
            <a:pPr algn="just">
              <a:lnSpc>
                <a:spcPct val="90000"/>
              </a:lnSpc>
              <a:defRPr/>
            </a:pPr>
            <a:r>
              <a:rPr lang="fr-FR" dirty="0">
                <a:latin typeface="Century Gothic"/>
                <a:cs typeface="Century Gothic"/>
              </a:rPr>
              <a:t>But: prédire la classe de nouvelles données observées</a:t>
            </a:r>
          </a:p>
          <a:p>
            <a:pPr algn="just">
              <a:lnSpc>
                <a:spcPct val="90000"/>
              </a:lnSpc>
              <a:defRPr/>
            </a:pPr>
            <a:endParaRPr lang="fr-FR" dirty="0">
              <a:latin typeface="Century Gothic"/>
              <a:cs typeface="Century Gothic"/>
            </a:endParaRPr>
          </a:p>
          <a:p>
            <a:pPr algn="just">
              <a:lnSpc>
                <a:spcPct val="90000"/>
              </a:lnSpc>
              <a:defRPr/>
            </a:pPr>
            <a:r>
              <a:rPr lang="fr-FR" dirty="0">
                <a:latin typeface="Century Gothic"/>
                <a:cs typeface="Century Gothic"/>
              </a:rPr>
              <a:t>Algorithmes : Arbres de décision, réseaux bayésiens, réseaux de neurones, k-plus proches voisins, etc…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Apprentissage supervisé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3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717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Arbre de décision</a:t>
            </a:r>
          </a:p>
        </p:txBody>
      </p:sp>
      <p:sp>
        <p:nvSpPr>
          <p:cNvPr id="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4</a:t>
            </a:fld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4D1812-74EB-B246-8B85-1D6FEAB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57" y="1275033"/>
            <a:ext cx="5580743" cy="46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Classement par les Arbres de Décision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95400"/>
            <a:ext cx="8664575" cy="4597400"/>
          </a:xfrm>
        </p:spPr>
        <p:txBody>
          <a:bodyPr>
            <a:noAutofit/>
          </a:bodyPr>
          <a:lstStyle/>
          <a:p>
            <a:pPr algn="just">
              <a:buClr>
                <a:schemeClr val="tx2"/>
              </a:buClr>
              <a:defRPr/>
            </a:pPr>
            <a:r>
              <a:rPr lang="fr-FR" sz="2000" dirty="0">
                <a:latin typeface="Century Gothic"/>
                <a:cs typeface="Century Gothic"/>
              </a:rPr>
              <a:t>Processus récursif de division de l’espace des données en sous-régions de plus en plus pures en terme de classes.</a:t>
            </a:r>
          </a:p>
          <a:p>
            <a:pPr>
              <a:buClr>
                <a:schemeClr val="tx2"/>
              </a:buClr>
              <a:buSzTx/>
              <a:buFont typeface="Wingdings" charset="0"/>
              <a:buChar char="q"/>
            </a:pPr>
            <a:endParaRPr lang="fr-FR" sz="1800" dirty="0">
              <a:latin typeface="Comic Sans MS" charset="0"/>
              <a:ea typeface="ヒラギノ角ゴ Pro W3" charset="0"/>
              <a:cs typeface="ヒラギノ角ゴ Pro W3" charset="0"/>
            </a:endParaRPr>
          </a:p>
          <a:p>
            <a:pPr algn="just">
              <a:buClr>
                <a:schemeClr val="tx2"/>
              </a:buClr>
              <a:buSzTx/>
              <a:defRPr/>
            </a:pPr>
            <a:r>
              <a:rPr lang="fr-FR" sz="2000" dirty="0">
                <a:latin typeface="Century Gothic"/>
                <a:cs typeface="Century Gothic"/>
              </a:rPr>
              <a:t>Décomposition d’un problème de classification en une suite de tests (imbriqués) portant sur une variable (parallèle aux axes) ou une combinaison linéaire de plusieurs variables (oblique).</a:t>
            </a:r>
          </a:p>
          <a:p>
            <a:pPr algn="just">
              <a:buClr>
                <a:schemeClr val="tx2"/>
              </a:buClr>
              <a:buSzTx/>
              <a:defRPr/>
            </a:pPr>
            <a:endParaRPr lang="fr-FR" sz="2000" dirty="0">
              <a:latin typeface="Century Gothic"/>
              <a:cs typeface="Century Gothic"/>
            </a:endParaRPr>
          </a:p>
          <a:p>
            <a:pPr algn="just">
              <a:buClr>
                <a:schemeClr val="tx2"/>
              </a:buClr>
              <a:buSzTx/>
              <a:defRPr/>
            </a:pPr>
            <a:r>
              <a:rPr lang="fr-FR" sz="2000" dirty="0">
                <a:latin typeface="Century Gothic"/>
                <a:cs typeface="Century Gothic"/>
              </a:rPr>
              <a:t>Les </a:t>
            </a:r>
            <a:r>
              <a:rPr lang="fr-FR" sz="2000" dirty="0" err="1">
                <a:latin typeface="Century Gothic"/>
                <a:cs typeface="Century Gothic"/>
              </a:rPr>
              <a:t>tuples</a:t>
            </a:r>
            <a:r>
              <a:rPr lang="fr-FR" sz="2000" dirty="0">
                <a:latin typeface="Century Gothic"/>
                <a:cs typeface="Century Gothic"/>
              </a:rPr>
              <a:t> sont placés dans la classe associée à la sous-région qu’ils vérifient </a:t>
            </a:r>
          </a:p>
          <a:p>
            <a:pPr algn="just">
              <a:buClr>
                <a:schemeClr val="tx2"/>
              </a:buClr>
              <a:buSzTx/>
              <a:defRPr/>
            </a:pPr>
            <a:endParaRPr lang="fr-FR" sz="2000" dirty="0">
              <a:latin typeface="Century Gothic"/>
              <a:cs typeface="Century Gothic"/>
            </a:endParaRPr>
          </a:p>
          <a:p>
            <a:pPr algn="just">
              <a:buClr>
                <a:schemeClr val="tx2"/>
              </a:buClr>
              <a:buSzTx/>
              <a:defRPr/>
            </a:pPr>
            <a:r>
              <a:rPr lang="fr-FR" sz="2000" dirty="0">
                <a:latin typeface="Century Gothic"/>
                <a:cs typeface="Century Gothic"/>
              </a:rPr>
              <a:t>Différentes approches en fonction de la façon dont l’arbre est construit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5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544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Arbre de décision : Exemple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686800" cy="1497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806450" lvl="2" indent="-349250" algn="just">
              <a:lnSpc>
                <a:spcPct val="115000"/>
              </a:lnSpc>
              <a:spcBef>
                <a:spcPts val="800"/>
              </a:spcBef>
              <a:buClr>
                <a:srgbClr val="6FB7D7"/>
              </a:buClr>
              <a:buSzPct val="110000"/>
              <a:buFont typeface="Wingdings 2" pitchFamily="-109" charset="2"/>
              <a:buChar char=""/>
              <a:tabLst>
                <a:tab pos="571500" algn="l"/>
              </a:tabLst>
            </a:pPr>
            <a:r>
              <a:rPr lang="el-GR" sz="2000" dirty="0">
                <a:latin typeface="Century Gothic"/>
                <a:ea typeface="ヒラギノ角ゴ Pro W3" pitchFamily="-109" charset="-128"/>
                <a:cs typeface="Century Gothic"/>
              </a:rPr>
              <a:t>On souhaite construire un arbre de décision qui soit capable de déterminer si un client consultera son compte par Internet en fonction des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4</a:t>
            </a:r>
            <a:r>
              <a:rPr lang="el-GR" sz="2000" dirty="0">
                <a:latin typeface="Century Gothic"/>
                <a:ea typeface="ヒラギノ角ゴ Pro W3" pitchFamily="-109" charset="-128"/>
                <a:cs typeface="Century Gothic"/>
              </a:rPr>
              <a:t>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attributs </a:t>
            </a:r>
            <a:r>
              <a:rPr lang="fr-FR" sz="2000" dirty="0">
                <a:latin typeface="Century Gothic"/>
                <a:ea typeface="ヒラギノ角ゴ Pro W3" pitchFamily="-109" charset="-128"/>
                <a:cs typeface="Century Gothic"/>
              </a:rPr>
              <a:t>: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M</a:t>
            </a:r>
            <a:r>
              <a:rPr lang="fr-FR" sz="2000" dirty="0">
                <a:latin typeface="Century Gothic"/>
                <a:ea typeface="ヒラギノ角ゴ Pro W3" pitchFamily="-109" charset="-128"/>
                <a:cs typeface="Century Gothic"/>
              </a:rPr>
              <a:t> Moyenne du solde de comptes,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A</a:t>
            </a:r>
            <a:r>
              <a:rPr lang="fr-FR" sz="2000" dirty="0">
                <a:latin typeface="Century Gothic"/>
                <a:ea typeface="ヒラギノ角ゴ Pro W3" pitchFamily="-109" charset="-128"/>
                <a:cs typeface="Century Gothic"/>
              </a:rPr>
              <a:t> Age,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R</a:t>
            </a:r>
            <a:r>
              <a:rPr lang="fr-FR" sz="2000" dirty="0">
                <a:latin typeface="Century Gothic"/>
                <a:ea typeface="ヒラギノ角ゴ Pro W3" pitchFamily="-109" charset="-128"/>
                <a:cs typeface="Century Gothic"/>
              </a:rPr>
              <a:t> Résidence et </a:t>
            </a:r>
            <a:r>
              <a:rPr lang="fr-FR" sz="2000" b="1" dirty="0">
                <a:latin typeface="Century Gothic"/>
                <a:ea typeface="ヒラギノ角ゴ Pro W3" pitchFamily="-109" charset="-128"/>
                <a:cs typeface="Century Gothic"/>
              </a:rPr>
              <a:t>E </a:t>
            </a:r>
            <a:r>
              <a:rPr lang="fr-FR" sz="2000" dirty="0">
                <a:latin typeface="Century Gothic"/>
                <a:ea typeface="ヒラギノ角ゴ Pro W3" pitchFamily="-109" charset="-128"/>
                <a:cs typeface="Century Gothic"/>
              </a:rPr>
              <a:t>Niveau d’études.</a:t>
            </a: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2908300" y="2755900"/>
            <a:ext cx="838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M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3746500" y="2755900"/>
            <a:ext cx="7620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A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2603500" y="3136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1</a:t>
            </a:r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2908300" y="3136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3746500" y="3136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2603500" y="3517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2</a:t>
            </a:r>
          </a:p>
        </p:txBody>
      </p:sp>
      <p:sp>
        <p:nvSpPr>
          <p:cNvPr id="51" name="Rectangle 11"/>
          <p:cNvSpPr>
            <a:spLocks noChangeArrowheads="1"/>
          </p:cNvSpPr>
          <p:nvPr/>
        </p:nvSpPr>
        <p:spPr bwMode="auto">
          <a:xfrm>
            <a:off x="2908300" y="3517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3746500" y="3517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4508500" y="2755900"/>
            <a:ext cx="7620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R</a:t>
            </a:r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4508500" y="3136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>
            <a:off x="4508500" y="3517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270500" y="2755900"/>
            <a:ext cx="6096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E</a:t>
            </a:r>
          </a:p>
        </p:txBody>
      </p:sp>
      <p:sp>
        <p:nvSpPr>
          <p:cNvPr id="57" name="Rectangle 17"/>
          <p:cNvSpPr>
            <a:spLocks noChangeArrowheads="1"/>
          </p:cNvSpPr>
          <p:nvPr/>
        </p:nvSpPr>
        <p:spPr bwMode="auto">
          <a:xfrm>
            <a:off x="5270500" y="3136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58" name="Rectangle 18"/>
          <p:cNvSpPr>
            <a:spLocks noChangeArrowheads="1"/>
          </p:cNvSpPr>
          <p:nvPr/>
        </p:nvSpPr>
        <p:spPr bwMode="auto">
          <a:xfrm>
            <a:off x="5270500" y="3517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>
            <a:off x="5956300" y="2755900"/>
            <a:ext cx="4572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I</a:t>
            </a: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5956300" y="3136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61" name="Rectangle 21"/>
          <p:cNvSpPr>
            <a:spLocks noChangeArrowheads="1"/>
          </p:cNvSpPr>
          <p:nvPr/>
        </p:nvSpPr>
        <p:spPr bwMode="auto">
          <a:xfrm>
            <a:off x="5956300" y="3517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62" name="Rectangle 22"/>
          <p:cNvSpPr>
            <a:spLocks noChangeArrowheads="1"/>
          </p:cNvSpPr>
          <p:nvPr/>
        </p:nvSpPr>
        <p:spPr bwMode="auto">
          <a:xfrm>
            <a:off x="2603500" y="3898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3</a:t>
            </a:r>
          </a:p>
        </p:txBody>
      </p:sp>
      <p:sp>
        <p:nvSpPr>
          <p:cNvPr id="63" name="Rectangle 23"/>
          <p:cNvSpPr>
            <a:spLocks noChangeArrowheads="1"/>
          </p:cNvSpPr>
          <p:nvPr/>
        </p:nvSpPr>
        <p:spPr bwMode="auto">
          <a:xfrm>
            <a:off x="2908300" y="3898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3746500" y="3898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65" name="Rectangle 25"/>
          <p:cNvSpPr>
            <a:spLocks noChangeArrowheads="1"/>
          </p:cNvSpPr>
          <p:nvPr/>
        </p:nvSpPr>
        <p:spPr bwMode="auto">
          <a:xfrm>
            <a:off x="2603500" y="4279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4</a:t>
            </a:r>
          </a:p>
        </p:txBody>
      </p:sp>
      <p:sp>
        <p:nvSpPr>
          <p:cNvPr id="66" name="Rectangle 26"/>
          <p:cNvSpPr>
            <a:spLocks noChangeArrowheads="1"/>
          </p:cNvSpPr>
          <p:nvPr/>
        </p:nvSpPr>
        <p:spPr bwMode="auto">
          <a:xfrm>
            <a:off x="2908300" y="4279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67" name="Rectangle 27"/>
          <p:cNvSpPr>
            <a:spLocks noChangeArrowheads="1"/>
          </p:cNvSpPr>
          <p:nvPr/>
        </p:nvSpPr>
        <p:spPr bwMode="auto">
          <a:xfrm>
            <a:off x="3746500" y="4279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68" name="Rectangle 28"/>
          <p:cNvSpPr>
            <a:spLocks noChangeArrowheads="1"/>
          </p:cNvSpPr>
          <p:nvPr/>
        </p:nvSpPr>
        <p:spPr bwMode="auto">
          <a:xfrm>
            <a:off x="4508500" y="3898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69" name="Rectangle 29"/>
          <p:cNvSpPr>
            <a:spLocks noChangeArrowheads="1"/>
          </p:cNvSpPr>
          <p:nvPr/>
        </p:nvSpPr>
        <p:spPr bwMode="auto">
          <a:xfrm>
            <a:off x="4508500" y="4279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bourg</a:t>
            </a:r>
          </a:p>
        </p:txBody>
      </p:sp>
      <p:sp>
        <p:nvSpPr>
          <p:cNvPr id="70" name="Rectangle 30"/>
          <p:cNvSpPr>
            <a:spLocks noChangeArrowheads="1"/>
          </p:cNvSpPr>
          <p:nvPr/>
        </p:nvSpPr>
        <p:spPr bwMode="auto">
          <a:xfrm>
            <a:off x="5270500" y="3898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71" name="Rectangle 31"/>
          <p:cNvSpPr>
            <a:spLocks noChangeArrowheads="1"/>
          </p:cNvSpPr>
          <p:nvPr/>
        </p:nvSpPr>
        <p:spPr bwMode="auto">
          <a:xfrm>
            <a:off x="5270500" y="4279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72" name="Rectangle 32"/>
          <p:cNvSpPr>
            <a:spLocks noChangeArrowheads="1"/>
          </p:cNvSpPr>
          <p:nvPr/>
        </p:nvSpPr>
        <p:spPr bwMode="auto">
          <a:xfrm>
            <a:off x="5956300" y="3898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73" name="Rectangle 33"/>
          <p:cNvSpPr>
            <a:spLocks noChangeArrowheads="1"/>
          </p:cNvSpPr>
          <p:nvPr/>
        </p:nvSpPr>
        <p:spPr bwMode="auto">
          <a:xfrm>
            <a:off x="5956300" y="4279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74" name="Rectangle 34"/>
          <p:cNvSpPr>
            <a:spLocks noChangeArrowheads="1"/>
          </p:cNvSpPr>
          <p:nvPr/>
        </p:nvSpPr>
        <p:spPr bwMode="auto">
          <a:xfrm>
            <a:off x="2603500" y="4660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5</a:t>
            </a: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2908300" y="4660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76" name="Rectangle 36"/>
          <p:cNvSpPr>
            <a:spLocks noChangeArrowheads="1"/>
          </p:cNvSpPr>
          <p:nvPr/>
        </p:nvSpPr>
        <p:spPr bwMode="auto">
          <a:xfrm>
            <a:off x="3746500" y="4660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jeune</a:t>
            </a:r>
          </a:p>
        </p:txBody>
      </p:sp>
      <p:sp>
        <p:nvSpPr>
          <p:cNvPr id="77" name="Rectangle 37"/>
          <p:cNvSpPr>
            <a:spLocks noChangeArrowheads="1"/>
          </p:cNvSpPr>
          <p:nvPr/>
        </p:nvSpPr>
        <p:spPr bwMode="auto">
          <a:xfrm>
            <a:off x="2603500" y="5041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6</a:t>
            </a:r>
          </a:p>
        </p:txBody>
      </p:sp>
      <p:sp>
        <p:nvSpPr>
          <p:cNvPr id="78" name="Rectangle 38"/>
          <p:cNvSpPr>
            <a:spLocks noChangeArrowheads="1"/>
          </p:cNvSpPr>
          <p:nvPr/>
        </p:nvSpPr>
        <p:spPr bwMode="auto">
          <a:xfrm>
            <a:off x="2908300" y="5041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élevé</a:t>
            </a:r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3746500" y="5041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80" name="Rectangle 40"/>
          <p:cNvSpPr>
            <a:spLocks noChangeArrowheads="1"/>
          </p:cNvSpPr>
          <p:nvPr/>
        </p:nvSpPr>
        <p:spPr bwMode="auto">
          <a:xfrm>
            <a:off x="4508500" y="4660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81" name="Rectangle 41"/>
          <p:cNvSpPr>
            <a:spLocks noChangeArrowheads="1"/>
          </p:cNvSpPr>
          <p:nvPr/>
        </p:nvSpPr>
        <p:spPr bwMode="auto">
          <a:xfrm>
            <a:off x="4508500" y="5041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82" name="Rectangle 42"/>
          <p:cNvSpPr>
            <a:spLocks noChangeArrowheads="1"/>
          </p:cNvSpPr>
          <p:nvPr/>
        </p:nvSpPr>
        <p:spPr bwMode="auto">
          <a:xfrm>
            <a:off x="5270500" y="4660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83" name="Rectangle 43"/>
          <p:cNvSpPr>
            <a:spLocks noChangeArrowheads="1"/>
          </p:cNvSpPr>
          <p:nvPr/>
        </p:nvSpPr>
        <p:spPr bwMode="auto">
          <a:xfrm>
            <a:off x="5270500" y="5041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84" name="Rectangle 44"/>
          <p:cNvSpPr>
            <a:spLocks noChangeArrowheads="1"/>
          </p:cNvSpPr>
          <p:nvPr/>
        </p:nvSpPr>
        <p:spPr bwMode="auto">
          <a:xfrm>
            <a:off x="5956300" y="4660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85" name="Rectangle 45"/>
          <p:cNvSpPr>
            <a:spLocks noChangeArrowheads="1"/>
          </p:cNvSpPr>
          <p:nvPr/>
        </p:nvSpPr>
        <p:spPr bwMode="auto">
          <a:xfrm>
            <a:off x="5956300" y="5041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86" name="Rectangle 46"/>
          <p:cNvSpPr>
            <a:spLocks noChangeArrowheads="1"/>
          </p:cNvSpPr>
          <p:nvPr/>
        </p:nvSpPr>
        <p:spPr bwMode="auto">
          <a:xfrm>
            <a:off x="2603500" y="5422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7</a:t>
            </a:r>
          </a:p>
        </p:txBody>
      </p:sp>
      <p:sp>
        <p:nvSpPr>
          <p:cNvPr id="87" name="Rectangle 47"/>
          <p:cNvSpPr>
            <a:spLocks noChangeArrowheads="1"/>
          </p:cNvSpPr>
          <p:nvPr/>
        </p:nvSpPr>
        <p:spPr bwMode="auto">
          <a:xfrm>
            <a:off x="2908300" y="5422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88" name="Rectangle 48"/>
          <p:cNvSpPr>
            <a:spLocks noChangeArrowheads="1"/>
          </p:cNvSpPr>
          <p:nvPr/>
        </p:nvSpPr>
        <p:spPr bwMode="auto">
          <a:xfrm>
            <a:off x="3746500" y="5422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âgé</a:t>
            </a:r>
          </a:p>
        </p:txBody>
      </p:sp>
      <p:sp>
        <p:nvSpPr>
          <p:cNvPr id="89" name="Rectangle 49"/>
          <p:cNvSpPr>
            <a:spLocks noChangeArrowheads="1"/>
          </p:cNvSpPr>
          <p:nvPr/>
        </p:nvSpPr>
        <p:spPr bwMode="auto">
          <a:xfrm>
            <a:off x="2603500" y="5803900"/>
            <a:ext cx="304800" cy="3810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l-GR"/>
              <a:t>8</a:t>
            </a:r>
          </a:p>
        </p:txBody>
      </p:sp>
      <p:sp>
        <p:nvSpPr>
          <p:cNvPr id="90" name="Rectangle 50"/>
          <p:cNvSpPr>
            <a:spLocks noChangeArrowheads="1"/>
          </p:cNvSpPr>
          <p:nvPr/>
        </p:nvSpPr>
        <p:spPr bwMode="auto">
          <a:xfrm>
            <a:off x="2908300" y="5803900"/>
            <a:ext cx="838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faible</a:t>
            </a:r>
          </a:p>
        </p:txBody>
      </p:sp>
      <p:sp>
        <p:nvSpPr>
          <p:cNvPr id="91" name="Rectangle 51"/>
          <p:cNvSpPr>
            <a:spLocks noChangeArrowheads="1"/>
          </p:cNvSpPr>
          <p:nvPr/>
        </p:nvSpPr>
        <p:spPr bwMode="auto">
          <a:xfrm>
            <a:off x="3746500" y="5803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moyen</a:t>
            </a:r>
          </a:p>
        </p:txBody>
      </p:sp>
      <p:sp>
        <p:nvSpPr>
          <p:cNvPr id="92" name="Rectangle 52"/>
          <p:cNvSpPr>
            <a:spLocks noChangeArrowheads="1"/>
          </p:cNvSpPr>
          <p:nvPr/>
        </p:nvSpPr>
        <p:spPr bwMode="auto">
          <a:xfrm>
            <a:off x="4508500" y="5422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ville</a:t>
            </a:r>
          </a:p>
        </p:txBody>
      </p:sp>
      <p:sp>
        <p:nvSpPr>
          <p:cNvPr id="93" name="Rectangle 53"/>
          <p:cNvSpPr>
            <a:spLocks noChangeArrowheads="1"/>
          </p:cNvSpPr>
          <p:nvPr/>
        </p:nvSpPr>
        <p:spPr bwMode="auto">
          <a:xfrm>
            <a:off x="4508500" y="5803900"/>
            <a:ext cx="7620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village</a:t>
            </a:r>
          </a:p>
        </p:txBody>
      </p:sp>
      <p:sp>
        <p:nvSpPr>
          <p:cNvPr id="94" name="Rectangle 54"/>
          <p:cNvSpPr>
            <a:spLocks noChangeArrowheads="1"/>
          </p:cNvSpPr>
          <p:nvPr/>
        </p:nvSpPr>
        <p:spPr bwMode="auto">
          <a:xfrm>
            <a:off x="5270500" y="5422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oui</a:t>
            </a:r>
          </a:p>
        </p:txBody>
      </p:sp>
      <p:sp>
        <p:nvSpPr>
          <p:cNvPr id="95" name="Rectangle 55"/>
          <p:cNvSpPr>
            <a:spLocks noChangeArrowheads="1"/>
          </p:cNvSpPr>
          <p:nvPr/>
        </p:nvSpPr>
        <p:spPr bwMode="auto">
          <a:xfrm>
            <a:off x="5270500" y="5803900"/>
            <a:ext cx="6096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96" name="Rectangle 56"/>
          <p:cNvSpPr>
            <a:spLocks noChangeArrowheads="1"/>
          </p:cNvSpPr>
          <p:nvPr/>
        </p:nvSpPr>
        <p:spPr bwMode="auto">
          <a:xfrm>
            <a:off x="5956300" y="5422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97" name="Rectangle 57"/>
          <p:cNvSpPr>
            <a:spLocks noChangeArrowheads="1"/>
          </p:cNvSpPr>
          <p:nvPr/>
        </p:nvSpPr>
        <p:spPr bwMode="auto">
          <a:xfrm>
            <a:off x="5956300" y="5803900"/>
            <a:ext cx="457200" cy="38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l-GR"/>
              <a:t>non</a:t>
            </a:r>
          </a:p>
        </p:txBody>
      </p:sp>
      <p:sp>
        <p:nvSpPr>
          <p:cNvPr id="9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6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1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839200" cy="5638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SzTx/>
              <a:buFont typeface="Wingdings" charset="0"/>
              <a:buChar char="q"/>
            </a:pPr>
            <a:endParaRPr lang="fr-FR" sz="20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  <a:buSzTx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Racine de l’arbre (pas de test)</a:t>
            </a:r>
          </a:p>
          <a:p>
            <a:pPr>
              <a:buFont typeface="ZapfDingbats" charset="0"/>
              <a:buNone/>
            </a:pPr>
            <a:r>
              <a:rPr lang="fr-FR" sz="2000" b="0" dirty="0">
                <a:latin typeface="Century Gothic"/>
                <a:ea typeface="ヒラギノ角ゴ Pro W3" charset="0"/>
                <a:cs typeface="Century Gothic"/>
              </a:rPr>
              <a:t>		</a:t>
            </a:r>
            <a:r>
              <a:rPr lang="el-GR" sz="2000" b="0" dirty="0">
                <a:latin typeface="Century Gothic"/>
                <a:ea typeface="ヒラギノ角ゴ Pro W3" charset="0"/>
                <a:cs typeface="Century Gothic"/>
              </a:rPr>
              <a:t>Etiquette (3,5) correspondant à : </a:t>
            </a: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3</a:t>
            </a:r>
            <a:r>
              <a:rPr lang="fr-FR" sz="2000" b="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b="0" dirty="0">
                <a:latin typeface="Century Gothic"/>
                <a:ea typeface="ヒラギノ角ゴ Pro W3" charset="0"/>
                <a:cs typeface="Century Gothic"/>
              </a:rPr>
              <a:t>oui</a:t>
            </a:r>
            <a:r>
              <a:rPr lang="fr-FR" sz="2000" b="0" dirty="0">
                <a:latin typeface="Century Gothic"/>
                <a:ea typeface="ヒラギノ角ゴ Pro W3" charset="0"/>
                <a:cs typeface="Century Gothic"/>
              </a:rPr>
              <a:t> et </a:t>
            </a: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5</a:t>
            </a:r>
            <a:r>
              <a:rPr lang="fr-FR" sz="2000" b="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b="0" dirty="0">
                <a:latin typeface="Century Gothic"/>
                <a:ea typeface="ヒラギノ角ゴ Pro W3" charset="0"/>
                <a:cs typeface="Century Gothic"/>
              </a:rPr>
              <a:t>non</a:t>
            </a:r>
          </a:p>
          <a:p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Quel est premier test à réaliser ?</a:t>
            </a: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  <a:buSzTx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Intuitivement :</a:t>
            </a:r>
          </a:p>
          <a:p>
            <a:pPr lvl="1">
              <a:buClr>
                <a:schemeClr val="tx2"/>
              </a:buClr>
              <a:buSzTx/>
              <a:buFont typeface="Wingdings" charset="0"/>
              <a:buChar char="v"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Le test sur R n’est pas discriminatoire</a:t>
            </a:r>
          </a:p>
          <a:p>
            <a:pPr lvl="1">
              <a:buClr>
                <a:schemeClr val="tx2"/>
              </a:buClr>
              <a:buSzTx/>
              <a:buFont typeface="Wingdings" charset="0"/>
              <a:buChar char="v"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Le test sur A est interessant sur les branches jeune et âgé </a:t>
            </a:r>
          </a:p>
          <a:p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4068763" y="2438400"/>
            <a:ext cx="6203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l-GR" sz="1600">
                <a:solidFill>
                  <a:schemeClr val="tx1"/>
                </a:solidFill>
                <a:latin typeface="Century Gothic"/>
                <a:cs typeface="Century Gothic"/>
              </a:rPr>
              <a:t>(3,5)</a:t>
            </a:r>
          </a:p>
        </p:txBody>
      </p: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166688" y="3352801"/>
            <a:ext cx="2130425" cy="1328738"/>
            <a:chOff x="105" y="1824"/>
            <a:chExt cx="1342" cy="837"/>
          </a:xfrm>
        </p:grpSpPr>
        <p:sp>
          <p:nvSpPr>
            <p:cNvPr id="25641" name="Rectangle 7"/>
            <p:cNvSpPr>
              <a:spLocks noChangeArrowheads="1"/>
            </p:cNvSpPr>
            <p:nvPr/>
          </p:nvSpPr>
          <p:spPr bwMode="auto">
            <a:xfrm>
              <a:off x="576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M ?</a:t>
              </a:r>
            </a:p>
          </p:txBody>
        </p:sp>
        <p:sp>
          <p:nvSpPr>
            <p:cNvPr id="25642" name="Line 8"/>
            <p:cNvSpPr>
              <a:spLocks noChangeShapeType="1"/>
            </p:cNvSpPr>
            <p:nvPr/>
          </p:nvSpPr>
          <p:spPr bwMode="auto">
            <a:xfrm flipH="1">
              <a:off x="33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43" name="Rectangle 9"/>
            <p:cNvSpPr>
              <a:spLocks noChangeArrowheads="1"/>
            </p:cNvSpPr>
            <p:nvPr/>
          </p:nvSpPr>
          <p:spPr bwMode="auto">
            <a:xfrm>
              <a:off x="226" y="2112"/>
              <a:ext cx="4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faible</a:t>
              </a:r>
            </a:p>
          </p:txBody>
        </p:sp>
        <p:sp>
          <p:nvSpPr>
            <p:cNvPr id="25644" name="Line 10"/>
            <p:cNvSpPr>
              <a:spLocks noChangeShapeType="1"/>
            </p:cNvSpPr>
            <p:nvPr/>
          </p:nvSpPr>
          <p:spPr bwMode="auto">
            <a:xfrm>
              <a:off x="912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45" name="Rectangle 11"/>
            <p:cNvSpPr>
              <a:spLocks noChangeArrowheads="1"/>
            </p:cNvSpPr>
            <p:nvPr/>
          </p:nvSpPr>
          <p:spPr bwMode="auto">
            <a:xfrm>
              <a:off x="882" y="2112"/>
              <a:ext cx="46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élevé</a:t>
              </a:r>
            </a:p>
          </p:txBody>
        </p:sp>
        <p:sp>
          <p:nvSpPr>
            <p:cNvPr id="25646" name="Line 12"/>
            <p:cNvSpPr>
              <a:spLocks noChangeShapeType="1"/>
            </p:cNvSpPr>
            <p:nvPr/>
          </p:nvSpPr>
          <p:spPr bwMode="auto">
            <a:xfrm>
              <a:off x="768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47" name="Rectangle 13"/>
            <p:cNvSpPr>
              <a:spLocks noChangeArrowheads="1"/>
            </p:cNvSpPr>
            <p:nvPr/>
          </p:nvSpPr>
          <p:spPr bwMode="auto">
            <a:xfrm>
              <a:off x="568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25648" name="Rectangle 14"/>
            <p:cNvSpPr>
              <a:spLocks noChangeArrowheads="1"/>
            </p:cNvSpPr>
            <p:nvPr/>
          </p:nvSpPr>
          <p:spPr bwMode="auto">
            <a:xfrm>
              <a:off x="10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25649" name="Rectangle 15"/>
            <p:cNvSpPr>
              <a:spLocks noChangeArrowheads="1"/>
            </p:cNvSpPr>
            <p:nvPr/>
          </p:nvSpPr>
          <p:spPr bwMode="auto">
            <a:xfrm>
              <a:off x="585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(2,1)</a:t>
              </a:r>
            </a:p>
          </p:txBody>
        </p:sp>
        <p:sp>
          <p:nvSpPr>
            <p:cNvPr id="25650" name="Rectangle 16"/>
            <p:cNvSpPr>
              <a:spLocks noChangeArrowheads="1"/>
            </p:cNvSpPr>
            <p:nvPr/>
          </p:nvSpPr>
          <p:spPr bwMode="auto">
            <a:xfrm>
              <a:off x="1056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(0,2)</a:t>
              </a:r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2355849" y="3352801"/>
            <a:ext cx="2130425" cy="1328738"/>
            <a:chOff x="1372" y="1824"/>
            <a:chExt cx="1342" cy="837"/>
          </a:xfrm>
        </p:grpSpPr>
        <p:sp>
          <p:nvSpPr>
            <p:cNvPr id="25631" name="Rectangle 18"/>
            <p:cNvSpPr>
              <a:spLocks noChangeArrowheads="1"/>
            </p:cNvSpPr>
            <p:nvPr/>
          </p:nvSpPr>
          <p:spPr bwMode="auto">
            <a:xfrm>
              <a:off x="184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A ?</a:t>
              </a:r>
            </a:p>
          </p:txBody>
        </p:sp>
        <p:sp>
          <p:nvSpPr>
            <p:cNvPr id="25632" name="Line 19"/>
            <p:cNvSpPr>
              <a:spLocks noChangeShapeType="1"/>
            </p:cNvSpPr>
            <p:nvPr/>
          </p:nvSpPr>
          <p:spPr bwMode="auto">
            <a:xfrm flipH="1">
              <a:off x="160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33" name="Rectangle 20"/>
            <p:cNvSpPr>
              <a:spLocks noChangeArrowheads="1"/>
            </p:cNvSpPr>
            <p:nvPr/>
          </p:nvSpPr>
          <p:spPr bwMode="auto">
            <a:xfrm>
              <a:off x="1505" y="2112"/>
              <a:ext cx="4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jeune</a:t>
              </a:r>
            </a:p>
          </p:txBody>
        </p:sp>
        <p:sp>
          <p:nvSpPr>
            <p:cNvPr id="25634" name="Line 21"/>
            <p:cNvSpPr>
              <a:spLocks noChangeShapeType="1"/>
            </p:cNvSpPr>
            <p:nvPr/>
          </p:nvSpPr>
          <p:spPr bwMode="auto">
            <a:xfrm>
              <a:off x="217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35" name="Rectangle 22"/>
            <p:cNvSpPr>
              <a:spLocks noChangeArrowheads="1"/>
            </p:cNvSpPr>
            <p:nvPr/>
          </p:nvSpPr>
          <p:spPr bwMode="auto">
            <a:xfrm>
              <a:off x="2195" y="2112"/>
              <a:ext cx="3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âgé</a:t>
              </a:r>
            </a:p>
          </p:txBody>
        </p:sp>
        <p:sp>
          <p:nvSpPr>
            <p:cNvPr id="25636" name="Line 23"/>
            <p:cNvSpPr>
              <a:spLocks noChangeShapeType="1"/>
            </p:cNvSpPr>
            <p:nvPr/>
          </p:nvSpPr>
          <p:spPr bwMode="auto">
            <a:xfrm>
              <a:off x="2035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37" name="Rectangle 24"/>
            <p:cNvSpPr>
              <a:spLocks noChangeArrowheads="1"/>
            </p:cNvSpPr>
            <p:nvPr/>
          </p:nvSpPr>
          <p:spPr bwMode="auto">
            <a:xfrm>
              <a:off x="1835" y="2208"/>
              <a:ext cx="55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moyen</a:t>
              </a:r>
            </a:p>
          </p:txBody>
        </p:sp>
        <p:sp>
          <p:nvSpPr>
            <p:cNvPr id="25638" name="Rectangle 25"/>
            <p:cNvSpPr>
              <a:spLocks noChangeArrowheads="1"/>
            </p:cNvSpPr>
            <p:nvPr/>
          </p:nvSpPr>
          <p:spPr bwMode="auto">
            <a:xfrm>
              <a:off x="1372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(1,0)</a:t>
              </a:r>
            </a:p>
          </p:txBody>
        </p:sp>
        <p:sp>
          <p:nvSpPr>
            <p:cNvPr id="25639" name="Rectangle 26"/>
            <p:cNvSpPr>
              <a:spLocks noChangeArrowheads="1"/>
            </p:cNvSpPr>
            <p:nvPr/>
          </p:nvSpPr>
          <p:spPr bwMode="auto">
            <a:xfrm>
              <a:off x="18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(2,2)</a:t>
              </a:r>
            </a:p>
          </p:txBody>
        </p:sp>
        <p:sp>
          <p:nvSpPr>
            <p:cNvPr id="25640" name="Rectangle 27"/>
            <p:cNvSpPr>
              <a:spLocks noChangeArrowheads="1"/>
            </p:cNvSpPr>
            <p:nvPr/>
          </p:nvSpPr>
          <p:spPr bwMode="auto">
            <a:xfrm>
              <a:off x="232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grpSp>
        <p:nvGrpSpPr>
          <p:cNvPr id="25607" name="Group 28"/>
          <p:cNvGrpSpPr>
            <a:grpSpLocks/>
          </p:cNvGrpSpPr>
          <p:nvPr/>
        </p:nvGrpSpPr>
        <p:grpSpPr bwMode="auto">
          <a:xfrm>
            <a:off x="4559299" y="3352801"/>
            <a:ext cx="2130425" cy="1328738"/>
            <a:chOff x="2648" y="1824"/>
            <a:chExt cx="1342" cy="837"/>
          </a:xfrm>
        </p:grpSpPr>
        <p:sp>
          <p:nvSpPr>
            <p:cNvPr id="25621" name="Rectangle 29"/>
            <p:cNvSpPr>
              <a:spLocks noChangeArrowheads="1"/>
            </p:cNvSpPr>
            <p:nvPr/>
          </p:nvSpPr>
          <p:spPr bwMode="auto">
            <a:xfrm>
              <a:off x="3110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R ?</a:t>
              </a:r>
            </a:p>
          </p:txBody>
        </p:sp>
        <p:sp>
          <p:nvSpPr>
            <p:cNvPr id="25622" name="Line 30"/>
            <p:cNvSpPr>
              <a:spLocks noChangeShapeType="1"/>
            </p:cNvSpPr>
            <p:nvPr/>
          </p:nvSpPr>
          <p:spPr bwMode="auto">
            <a:xfrm flipH="1">
              <a:off x="2870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23" name="Rectangle 31"/>
            <p:cNvSpPr>
              <a:spLocks noChangeArrowheads="1"/>
            </p:cNvSpPr>
            <p:nvPr/>
          </p:nvSpPr>
          <p:spPr bwMode="auto">
            <a:xfrm>
              <a:off x="2752" y="2112"/>
              <a:ext cx="5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village</a:t>
              </a:r>
            </a:p>
          </p:txBody>
        </p:sp>
        <p:sp>
          <p:nvSpPr>
            <p:cNvPr id="25624" name="Line 32"/>
            <p:cNvSpPr>
              <a:spLocks noChangeShapeType="1"/>
            </p:cNvSpPr>
            <p:nvPr/>
          </p:nvSpPr>
          <p:spPr bwMode="auto">
            <a:xfrm>
              <a:off x="3446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25" name="Rectangle 33"/>
            <p:cNvSpPr>
              <a:spLocks noChangeArrowheads="1"/>
            </p:cNvSpPr>
            <p:nvPr/>
          </p:nvSpPr>
          <p:spPr bwMode="auto">
            <a:xfrm>
              <a:off x="3449" y="2112"/>
              <a:ext cx="3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ville</a:t>
              </a:r>
            </a:p>
          </p:txBody>
        </p:sp>
        <p:sp>
          <p:nvSpPr>
            <p:cNvPr id="25626" name="Line 34"/>
            <p:cNvSpPr>
              <a:spLocks noChangeShapeType="1"/>
            </p:cNvSpPr>
            <p:nvPr/>
          </p:nvSpPr>
          <p:spPr bwMode="auto">
            <a:xfrm>
              <a:off x="3302" y="206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27" name="Rectangle 35"/>
            <p:cNvSpPr>
              <a:spLocks noChangeArrowheads="1"/>
            </p:cNvSpPr>
            <p:nvPr/>
          </p:nvSpPr>
          <p:spPr bwMode="auto">
            <a:xfrm>
              <a:off x="3117" y="2208"/>
              <a:ext cx="4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bourg</a:t>
              </a:r>
            </a:p>
          </p:txBody>
        </p:sp>
        <p:sp>
          <p:nvSpPr>
            <p:cNvPr id="25628" name="Rectangle 36"/>
            <p:cNvSpPr>
              <a:spLocks noChangeArrowheads="1"/>
            </p:cNvSpPr>
            <p:nvPr/>
          </p:nvSpPr>
          <p:spPr bwMode="auto">
            <a:xfrm>
              <a:off x="2648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(1,1)</a:t>
              </a:r>
            </a:p>
          </p:txBody>
        </p:sp>
        <p:sp>
          <p:nvSpPr>
            <p:cNvPr id="25629" name="Rectangle 37"/>
            <p:cNvSpPr>
              <a:spLocks noChangeArrowheads="1"/>
            </p:cNvSpPr>
            <p:nvPr/>
          </p:nvSpPr>
          <p:spPr bwMode="auto">
            <a:xfrm>
              <a:off x="311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  <p:sp>
          <p:nvSpPr>
            <p:cNvPr id="25630" name="Rectangle 38"/>
            <p:cNvSpPr>
              <a:spLocks noChangeArrowheads="1"/>
            </p:cNvSpPr>
            <p:nvPr/>
          </p:nvSpPr>
          <p:spPr bwMode="auto">
            <a:xfrm>
              <a:off x="3599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(1,2)</a:t>
              </a:r>
            </a:p>
          </p:txBody>
        </p:sp>
      </p:grpSp>
      <p:grpSp>
        <p:nvGrpSpPr>
          <p:cNvPr id="25608" name="Group 39"/>
          <p:cNvGrpSpPr>
            <a:grpSpLocks/>
          </p:cNvGrpSpPr>
          <p:nvPr/>
        </p:nvGrpSpPr>
        <p:grpSpPr bwMode="auto">
          <a:xfrm>
            <a:off x="6735765" y="3352801"/>
            <a:ext cx="2144713" cy="1328738"/>
            <a:chOff x="4243" y="1824"/>
            <a:chExt cx="1351" cy="837"/>
          </a:xfrm>
        </p:grpSpPr>
        <p:sp>
          <p:nvSpPr>
            <p:cNvPr id="25614" name="Rectangle 40"/>
            <p:cNvSpPr>
              <a:spLocks noChangeArrowheads="1"/>
            </p:cNvSpPr>
            <p:nvPr/>
          </p:nvSpPr>
          <p:spPr bwMode="auto">
            <a:xfrm>
              <a:off x="4723" y="1824"/>
              <a:ext cx="38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l-GR" sz="1600">
                  <a:latin typeface="Century Gothic"/>
                  <a:cs typeface="Century Gothic"/>
                </a:rPr>
                <a:t>E ?</a:t>
              </a:r>
            </a:p>
          </p:txBody>
        </p:sp>
        <p:sp>
          <p:nvSpPr>
            <p:cNvPr id="25615" name="Line 41"/>
            <p:cNvSpPr>
              <a:spLocks noChangeShapeType="1"/>
            </p:cNvSpPr>
            <p:nvPr/>
          </p:nvSpPr>
          <p:spPr bwMode="auto">
            <a:xfrm flipH="1">
              <a:off x="4483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16" name="Rectangle 42"/>
            <p:cNvSpPr>
              <a:spLocks noChangeArrowheads="1"/>
            </p:cNvSpPr>
            <p:nvPr/>
          </p:nvSpPr>
          <p:spPr bwMode="auto">
            <a:xfrm>
              <a:off x="4452" y="2112"/>
              <a:ext cx="3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oui</a:t>
              </a:r>
            </a:p>
          </p:txBody>
        </p:sp>
        <p:sp>
          <p:nvSpPr>
            <p:cNvPr id="25617" name="Line 43"/>
            <p:cNvSpPr>
              <a:spLocks noChangeShapeType="1"/>
            </p:cNvSpPr>
            <p:nvPr/>
          </p:nvSpPr>
          <p:spPr bwMode="auto">
            <a:xfrm>
              <a:off x="5059" y="206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25618" name="Rectangle 44"/>
            <p:cNvSpPr>
              <a:spLocks noChangeArrowheads="1"/>
            </p:cNvSpPr>
            <p:nvPr/>
          </p:nvSpPr>
          <p:spPr bwMode="auto">
            <a:xfrm>
              <a:off x="5076" y="2112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latin typeface="Century Gothic"/>
                  <a:cs typeface="Century Gothic"/>
                </a:rPr>
                <a:t>non</a:t>
              </a:r>
            </a:p>
          </p:txBody>
        </p:sp>
        <p:sp>
          <p:nvSpPr>
            <p:cNvPr id="25619" name="Rectangle 45"/>
            <p:cNvSpPr>
              <a:spLocks noChangeArrowheads="1"/>
            </p:cNvSpPr>
            <p:nvPr/>
          </p:nvSpPr>
          <p:spPr bwMode="auto">
            <a:xfrm>
              <a:off x="424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(3,2)</a:t>
              </a:r>
            </a:p>
          </p:txBody>
        </p:sp>
        <p:sp>
          <p:nvSpPr>
            <p:cNvPr id="25620" name="Rectangle 46"/>
            <p:cNvSpPr>
              <a:spLocks noChangeArrowheads="1"/>
            </p:cNvSpPr>
            <p:nvPr/>
          </p:nvSpPr>
          <p:spPr bwMode="auto">
            <a:xfrm>
              <a:off x="5203" y="2448"/>
              <a:ext cx="39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600">
                  <a:solidFill>
                    <a:schemeClr val="tx1"/>
                  </a:solidFill>
                  <a:latin typeface="Century Gothic"/>
                  <a:cs typeface="Century Gothic"/>
                </a:rPr>
                <a:t>(0,3)</a:t>
              </a:r>
            </a:p>
          </p:txBody>
        </p:sp>
      </p:grpSp>
      <p:sp>
        <p:nvSpPr>
          <p:cNvPr id="25609" name="Line 47"/>
          <p:cNvSpPr>
            <a:spLocks noChangeShapeType="1"/>
          </p:cNvSpPr>
          <p:nvPr/>
        </p:nvSpPr>
        <p:spPr bwMode="auto">
          <a:xfrm flipH="1">
            <a:off x="1447800" y="2667000"/>
            <a:ext cx="2362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5610" name="Line 48"/>
          <p:cNvSpPr>
            <a:spLocks noChangeShapeType="1"/>
          </p:cNvSpPr>
          <p:nvPr/>
        </p:nvSpPr>
        <p:spPr bwMode="auto">
          <a:xfrm flipH="1">
            <a:off x="3581400" y="2743200"/>
            <a:ext cx="4572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5611" name="Line 49"/>
          <p:cNvSpPr>
            <a:spLocks noChangeShapeType="1"/>
          </p:cNvSpPr>
          <p:nvPr/>
        </p:nvSpPr>
        <p:spPr bwMode="auto">
          <a:xfrm>
            <a:off x="4648200" y="2743200"/>
            <a:ext cx="8382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5612" name="Line 50"/>
          <p:cNvSpPr>
            <a:spLocks noChangeShapeType="1"/>
          </p:cNvSpPr>
          <p:nvPr/>
        </p:nvSpPr>
        <p:spPr bwMode="auto">
          <a:xfrm>
            <a:off x="5029200" y="2667000"/>
            <a:ext cx="2743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5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Arbre de décision : Exemple</a:t>
            </a:r>
          </a:p>
        </p:txBody>
      </p:sp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7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956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990600"/>
            <a:ext cx="8839200" cy="5638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endParaRPr lang="fr-FR" sz="20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</a:pP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Quelles fonctions permettraient de réprésenter ces intuitions ?</a:t>
            </a:r>
          </a:p>
          <a:p>
            <a:pPr>
              <a:buClr>
                <a:schemeClr val="tx2"/>
              </a:buClr>
              <a:buSzTx/>
            </a:pPr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  <a:buSzTx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Fonctions qui seraient : </a:t>
            </a:r>
          </a:p>
          <a:p>
            <a:pPr lvl="2">
              <a:buClr>
                <a:schemeClr val="tx2"/>
              </a:buClr>
              <a:buFont typeface="Wingdings" charset="2"/>
              <a:buChar char="u"/>
            </a:pPr>
            <a:r>
              <a:rPr lang="fr-FR" sz="18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1800" dirty="0">
                <a:latin typeface="Century Gothic"/>
                <a:ea typeface="ヒラギノ角ゴ Pro W3" charset="0"/>
                <a:cs typeface="Century Gothic"/>
              </a:rPr>
              <a:t>Minimum lorsque le nœud est pur (tous les exemples sont dans une même classe</a:t>
            </a:r>
          </a:p>
          <a:p>
            <a:pPr lvl="2">
              <a:buClr>
                <a:schemeClr val="tx2"/>
              </a:buClr>
              <a:buFont typeface="Wingdings" charset="2"/>
              <a:buChar char="u"/>
            </a:pPr>
            <a:r>
              <a:rPr lang="fr-FR" sz="18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1800" dirty="0">
                <a:latin typeface="Century Gothic"/>
                <a:ea typeface="ヒラギノ角ゴ Pro W3" charset="0"/>
                <a:cs typeface="Century Gothic"/>
              </a:rPr>
              <a:t>et Maximum lorsque les exemples sont équirépartis.</a:t>
            </a:r>
          </a:p>
          <a:p>
            <a:pPr lvl="1">
              <a:buClr>
                <a:schemeClr val="tx2"/>
              </a:buClr>
              <a:buFont typeface="Wingdings" charset="0"/>
              <a:buChar char="q"/>
            </a:pPr>
            <a:endParaRPr lang="el-GR" sz="18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Exemples de fonctions possédant ces propriétés :</a:t>
            </a:r>
          </a:p>
          <a:p>
            <a:pPr>
              <a:buClr>
                <a:schemeClr val="tx2"/>
              </a:buClr>
              <a:buSzTx/>
              <a:buFont typeface="Wingdings" charset="0"/>
              <a:buChar char="q"/>
            </a:pPr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pPr lvl="2">
              <a:buClr>
                <a:schemeClr val="tx2"/>
              </a:buClr>
              <a:buSzTx/>
              <a:buFont typeface="Wingdings" charset="2"/>
              <a:buChar char="u"/>
            </a:pPr>
            <a:r>
              <a:rPr lang="fr-FR" sz="1800" b="1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1800" b="1" dirty="0">
                <a:latin typeface="Century Gothic"/>
                <a:ea typeface="ヒラギノ角ゴ Pro W3" charset="0"/>
                <a:cs typeface="Century Gothic"/>
              </a:rPr>
              <a:t>Entropie :</a:t>
            </a:r>
          </a:p>
          <a:p>
            <a:pPr lvl="2">
              <a:buFont typeface="ZapfDingbats" charset="0"/>
              <a:buNone/>
            </a:pPr>
            <a:endParaRPr lang="fr-FR" sz="1800" dirty="0">
              <a:latin typeface="Century Gothic"/>
              <a:ea typeface="ヒラギノ角ゴ Pro W3" charset="0"/>
              <a:cs typeface="Century Gothic"/>
            </a:endParaRPr>
          </a:p>
          <a:p>
            <a:pPr lvl="2" algn="ctr">
              <a:buFont typeface="ZapfDingbats" charset="0"/>
              <a:buNone/>
            </a:pPr>
            <a:r>
              <a:rPr lang="fr-FR" sz="1800" dirty="0">
                <a:latin typeface="Century Gothic"/>
                <a:ea typeface="ヒラギノ角ゴ Pro W3" charset="0"/>
                <a:cs typeface="Century Gothic"/>
              </a:rPr>
              <a:t>Mesure le désordre en </a:t>
            </a:r>
            <a:r>
              <a:rPr lang="fr-FR" sz="1800" i="1" dirty="0">
                <a:latin typeface="Century Gothic"/>
                <a:ea typeface="ヒラギノ角ゴ Pro W3" charset="0"/>
                <a:cs typeface="Century Gothic"/>
              </a:rPr>
              <a:t>thermodynamique</a:t>
            </a:r>
            <a:endParaRPr lang="el-GR" sz="1800" i="1" dirty="0">
              <a:latin typeface="Century Gothic"/>
              <a:ea typeface="ヒラギノ角ゴ Pro W3" charset="0"/>
              <a:cs typeface="Century Gothic"/>
            </a:endParaRPr>
          </a:p>
          <a:p>
            <a:pPr lvl="2" algn="ctr"/>
            <a:endParaRPr lang="el-GR" sz="1800" dirty="0">
              <a:latin typeface="Century Gothic"/>
              <a:ea typeface="ヒラギノ角ゴ Pro W3" charset="0"/>
              <a:cs typeface="Century Gothic"/>
            </a:endParaRPr>
          </a:p>
          <a:p>
            <a:pPr lvl="2">
              <a:buClr>
                <a:schemeClr val="tx2"/>
              </a:buClr>
              <a:buFont typeface="Wingdings" charset="2"/>
              <a:buChar char="u"/>
            </a:pPr>
            <a:r>
              <a:rPr lang="fr-FR" sz="1800" b="1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1800" b="1" dirty="0">
                <a:latin typeface="Century Gothic"/>
                <a:ea typeface="ヒラギノ角ゴ Pro W3" charset="0"/>
                <a:cs typeface="Century Gothic"/>
              </a:rPr>
              <a:t>Fonction de Gini :</a:t>
            </a:r>
          </a:p>
        </p:txBody>
      </p:sp>
      <p:graphicFrame>
        <p:nvGraphicFramePr>
          <p:cNvPr id="266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11610"/>
              </p:ext>
            </p:extLst>
          </p:nvPr>
        </p:nvGraphicFramePr>
        <p:xfrm>
          <a:off x="2667000" y="4419600"/>
          <a:ext cx="4330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5" name="Equation" r:id="rId3" imgW="4330700" imgH="508000" progId="Equation.DSMT4">
                  <p:embed/>
                </p:oleObj>
              </mc:Choice>
              <mc:Fallback>
                <p:oleObj name="Equation" r:id="rId3" imgW="43307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19600"/>
                        <a:ext cx="4330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06908"/>
              </p:ext>
            </p:extLst>
          </p:nvPr>
        </p:nvGraphicFramePr>
        <p:xfrm>
          <a:off x="3492500" y="5568950"/>
          <a:ext cx="31940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6" name="Equation" r:id="rId5" imgW="1651000" imgH="330200" progId="Equation.3">
                  <p:embed/>
                </p:oleObj>
              </mc:Choice>
              <mc:Fallback>
                <p:oleObj name="Equation" r:id="rId5" imgW="1651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568950"/>
                        <a:ext cx="31940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8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14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990600"/>
            <a:ext cx="8839200" cy="5638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endParaRPr lang="fr-FR" sz="20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  <a:buSzTx/>
            </a:pPr>
            <a:r>
              <a:rPr lang="fr-FR" sz="2000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2000" dirty="0">
                <a:latin typeface="Century Gothic"/>
                <a:ea typeface="ヒラギノ角ゴ Pro W3" charset="0"/>
                <a:cs typeface="Century Gothic"/>
              </a:rPr>
              <a:t>Quelle fonction permettrait choisir un test ?</a:t>
            </a:r>
          </a:p>
          <a:p>
            <a:pPr marL="0" indent="0">
              <a:buClr>
                <a:schemeClr val="tx2"/>
              </a:buClr>
              <a:buSzTx/>
              <a:buNone/>
            </a:pPr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pPr lvl="1">
              <a:buClr>
                <a:schemeClr val="tx2"/>
              </a:buClr>
            </a:pPr>
            <a:r>
              <a:rPr lang="fr-FR" sz="1800" b="1" dirty="0">
                <a:latin typeface="Century Gothic"/>
                <a:ea typeface="ヒラギノ角ゴ Pro W3" charset="0"/>
                <a:cs typeface="Century Gothic"/>
              </a:rPr>
              <a:t> </a:t>
            </a:r>
            <a:r>
              <a:rPr lang="el-GR" sz="1800" b="1" dirty="0">
                <a:latin typeface="Century Gothic"/>
                <a:ea typeface="ヒラギノ角ゴ Pro W3" charset="0"/>
                <a:cs typeface="Century Gothic"/>
              </a:rPr>
              <a:t>Fonction</a:t>
            </a:r>
            <a:r>
              <a:rPr lang="fr-FR" sz="1800" b="1" dirty="0">
                <a:latin typeface="Century Gothic"/>
                <a:ea typeface="ヒラギノ角ゴ Pro W3" charset="0"/>
                <a:cs typeface="Century Gothic"/>
              </a:rPr>
              <a:t> de gain </a:t>
            </a:r>
            <a:r>
              <a:rPr lang="el-GR" sz="1800" b="1" dirty="0">
                <a:latin typeface="Century Gothic"/>
                <a:ea typeface="ヒラギノ角ゴ Pro W3" charset="0"/>
                <a:cs typeface="Century Gothic"/>
              </a:rPr>
              <a:t>: </a:t>
            </a:r>
          </a:p>
          <a:p>
            <a:pPr lvl="3">
              <a:buClr>
                <a:schemeClr val="tx2"/>
              </a:buClr>
              <a:buFont typeface="Wingdings" charset="2"/>
              <a:buChar char="u"/>
            </a:pPr>
            <a:endParaRPr lang="fr-FR" sz="1400" dirty="0">
              <a:latin typeface="Century Gothic"/>
              <a:ea typeface="ヒラギノ角ゴ Pro W3" charset="0"/>
              <a:cs typeface="Century Gothic"/>
            </a:endParaRPr>
          </a:p>
          <a:p>
            <a:pPr lvl="3">
              <a:buClr>
                <a:schemeClr val="tx2"/>
              </a:buClr>
              <a:buFont typeface="Wingdings" charset="2"/>
              <a:buChar char="u"/>
            </a:pPr>
            <a:endParaRPr lang="fr-FR" sz="1400" dirty="0">
              <a:latin typeface="Century Gothic"/>
              <a:ea typeface="ヒラギノ角ゴ Pro W3" charset="0"/>
              <a:cs typeface="Century Gothic"/>
            </a:endParaRPr>
          </a:p>
          <a:p>
            <a:pPr lvl="2">
              <a:buClr>
                <a:schemeClr val="tx2"/>
              </a:buClr>
              <a:buFont typeface="Wingdings" charset="0"/>
              <a:buChar char="q"/>
            </a:pPr>
            <a:endParaRPr lang="el-GR" sz="1600" dirty="0">
              <a:latin typeface="Century Gothic"/>
              <a:ea typeface="ヒラギノ角ゴ Pro W3" charset="0"/>
              <a:cs typeface="Century Gothic"/>
            </a:endParaRPr>
          </a:p>
          <a:p>
            <a:pPr>
              <a:buClr>
                <a:schemeClr val="tx2"/>
              </a:buClr>
            </a:pPr>
            <a:endParaRPr lang="fr-FR" sz="2000" dirty="0">
              <a:latin typeface="Century Gothic"/>
              <a:ea typeface="ヒラギノ角ゴ Pro W3" charset="0"/>
              <a:cs typeface="Century Gothic"/>
            </a:endParaRPr>
          </a:p>
          <a:p>
            <a:pPr marL="247650" lvl="1" indent="0">
              <a:buClr>
                <a:schemeClr val="tx2"/>
              </a:buClr>
              <a:buSzTx/>
              <a:buNone/>
            </a:pPr>
            <a:endParaRPr lang="fr-FR" sz="1800" dirty="0">
              <a:latin typeface="Century Gothic"/>
              <a:ea typeface="ヒラギノ角ゴ Pro W3" charset="0"/>
              <a:cs typeface="Century Gothic"/>
            </a:endParaRPr>
          </a:p>
          <a:p>
            <a:pPr lvl="1">
              <a:buClr>
                <a:schemeClr val="tx2"/>
              </a:buClr>
              <a:buSzTx/>
            </a:pPr>
            <a:endParaRPr lang="fr-FR" sz="1800" dirty="0">
              <a:latin typeface="Century Gothic"/>
              <a:ea typeface="ヒラギノ角ゴ Pro W3" charset="0"/>
              <a:cs typeface="Century Gothic"/>
            </a:endParaRPr>
          </a:p>
          <a:p>
            <a:pPr lvl="1">
              <a:buClr>
                <a:schemeClr val="tx2"/>
              </a:buClr>
              <a:buSzTx/>
            </a:pPr>
            <a:r>
              <a:rPr lang="el-GR" sz="1800" b="1" dirty="0">
                <a:latin typeface="Century Gothic"/>
                <a:ea typeface="ヒラギノ角ゴ Pro W3" charset="0"/>
                <a:cs typeface="Century Gothic"/>
              </a:rPr>
              <a:t>Le test choisi est celui qui possède le gain le plus grand</a:t>
            </a:r>
          </a:p>
          <a:p>
            <a:pPr>
              <a:buClr>
                <a:schemeClr val="tx2"/>
              </a:buClr>
              <a:buSzTx/>
              <a:buFont typeface="Wingdings" charset="0"/>
              <a:buChar char="q"/>
            </a:pPr>
            <a:endParaRPr lang="el-GR" sz="2000" dirty="0">
              <a:latin typeface="Century Gothic"/>
              <a:ea typeface="ヒラギノ角ゴ Pro W3" charset="0"/>
              <a:cs typeface="Century Gothic"/>
            </a:endParaRPr>
          </a:p>
          <a:p>
            <a:pPr lvl="2">
              <a:buFont typeface="ZapfDingbats" charset="0"/>
              <a:buNone/>
            </a:pPr>
            <a:endParaRPr lang="fr-FR" sz="1800" dirty="0">
              <a:latin typeface="Century Gothic"/>
              <a:ea typeface="ヒラギノ角ゴ Pro W3" charset="0"/>
              <a:cs typeface="Century Gothic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fr-FR" sz="3200" b="1" dirty="0">
                <a:latin typeface="Century Gothic"/>
                <a:cs typeface="Century Gothic"/>
              </a:rPr>
              <a:t>Les arbres de décision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18273"/>
              </p:ext>
            </p:extLst>
          </p:nvPr>
        </p:nvGraphicFramePr>
        <p:xfrm>
          <a:off x="3448239" y="2057400"/>
          <a:ext cx="3416111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Equation" r:id="rId3" imgW="2209800" imgH="330200" progId="Equation.3">
                  <p:embed/>
                </p:oleObj>
              </mc:Choice>
              <mc:Fallback>
                <p:oleObj name="Equation" r:id="rId3" imgW="22098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239" y="2057400"/>
                        <a:ext cx="3416111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086232"/>
              </p:ext>
            </p:extLst>
          </p:nvPr>
        </p:nvGraphicFramePr>
        <p:xfrm>
          <a:off x="649288" y="2576513"/>
          <a:ext cx="6075362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5" imgW="4165600" imgH="711200" progId="Equation.3">
                  <p:embed/>
                </p:oleObj>
              </mc:Choice>
              <mc:Fallback>
                <p:oleObj name="Equation" r:id="rId5" imgW="41656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576513"/>
                        <a:ext cx="6075362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9A5B8B2E-5E05-4BDA-8080-74B114A1D0CA}" type="slidenum">
              <a:rPr lang="en-US" smtClean="0">
                <a:latin typeface="Century Gothic"/>
                <a:cs typeface="Century Gothic"/>
              </a:rPr>
              <a:pPr>
                <a:defRPr/>
              </a:pPr>
              <a:t>9</a:t>
            </a:fld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910976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LIRIS_2014">
  <a:themeElements>
    <a:clrScheme name="LIRIS 2014">
      <a:dk1>
        <a:srgbClr val="184A7C"/>
      </a:dk1>
      <a:lt1>
        <a:sysClr val="window" lastClr="FFFFFF"/>
      </a:lt1>
      <a:dk2>
        <a:srgbClr val="727CA1"/>
      </a:dk2>
      <a:lt2>
        <a:srgbClr val="EEECE1"/>
      </a:lt2>
      <a:accent1>
        <a:srgbClr val="B5397D"/>
      </a:accent1>
      <a:accent2>
        <a:srgbClr val="B8B90C"/>
      </a:accent2>
      <a:accent3>
        <a:srgbClr val="9571AB"/>
      </a:accent3>
      <a:accent4>
        <a:srgbClr val="A0C7E7"/>
      </a:accent4>
      <a:accent5>
        <a:srgbClr val="368AD2"/>
      </a:accent5>
      <a:accent6>
        <a:srgbClr val="FF8D40"/>
      </a:accent6>
      <a:hlink>
        <a:srgbClr val="B53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LIRIS_2014.potx" id="{965192A2-2557-4688-9812-8B143CC40D6E}" vid="{18E7A908-CD14-4657-84B3-2D461FBE0D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IRIS 2014">
    <a:dk1>
      <a:srgbClr val="184A7C"/>
    </a:dk1>
    <a:lt1>
      <a:sysClr val="window" lastClr="FFFFFF"/>
    </a:lt1>
    <a:dk2>
      <a:srgbClr val="727CA1"/>
    </a:dk2>
    <a:lt2>
      <a:srgbClr val="EEECE1"/>
    </a:lt2>
    <a:accent1>
      <a:srgbClr val="B5397D"/>
    </a:accent1>
    <a:accent2>
      <a:srgbClr val="B8B90C"/>
    </a:accent2>
    <a:accent3>
      <a:srgbClr val="9571AB"/>
    </a:accent3>
    <a:accent4>
      <a:srgbClr val="A0C7E7"/>
    </a:accent4>
    <a:accent5>
      <a:srgbClr val="368AD2"/>
    </a:accent5>
    <a:accent6>
      <a:srgbClr val="FF8D40"/>
    </a:accent6>
    <a:hlink>
      <a:srgbClr val="B5397D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17810</TotalTime>
  <Words>1439</Words>
  <Application>Microsoft Macintosh PowerPoint</Application>
  <PresentationFormat>Affichage à l'écran (4:3)</PresentationFormat>
  <Paragraphs>527</Paragraphs>
  <Slides>24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ＭＳ Ｐゴシック</vt:lpstr>
      <vt:lpstr>ヒラギノ角ゴ Pro W3</vt:lpstr>
      <vt:lpstr>Arial</vt:lpstr>
      <vt:lpstr>Calibri</vt:lpstr>
      <vt:lpstr>Century Gothic</vt:lpstr>
      <vt:lpstr>Comic Sans MS</vt:lpstr>
      <vt:lpstr>Courier New</vt:lpstr>
      <vt:lpstr>Wingdings</vt:lpstr>
      <vt:lpstr>Wingdings 2</vt:lpstr>
      <vt:lpstr>ZapfDingbats</vt:lpstr>
      <vt:lpstr>theme_LIRIS_2014</vt:lpstr>
      <vt:lpstr>Equation</vt:lpstr>
      <vt:lpstr>Apprentissage supervisé</vt:lpstr>
      <vt:lpstr>Contexte : Apprentissage Automatique</vt:lpstr>
      <vt:lpstr>Apprentissage supervisé</vt:lpstr>
      <vt:lpstr>Arbre de décision</vt:lpstr>
      <vt:lpstr>Classement par les Arbres de Décision</vt:lpstr>
      <vt:lpstr>Arbre de décision : Exemple</vt:lpstr>
      <vt:lpstr>Arbre de décision : Exemple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Les arbres de décision</vt:lpstr>
      <vt:lpstr>Évaluation d’un Arbre de Décision</vt:lpstr>
    </vt:vector>
  </TitlesOfParts>
  <Company>LIRIS-UCB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des équipes LIRIS</dc:title>
  <dc:creator>Florence Denis</dc:creator>
  <cp:lastModifiedBy>Haytham EL GHAZEL</cp:lastModifiedBy>
  <cp:revision>1288</cp:revision>
  <cp:lastPrinted>2021-02-04T08:10:57Z</cp:lastPrinted>
  <dcterms:created xsi:type="dcterms:W3CDTF">2009-02-19T09:59:02Z</dcterms:created>
  <dcterms:modified xsi:type="dcterms:W3CDTF">2022-02-14T15:00:34Z</dcterms:modified>
</cp:coreProperties>
</file>